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sldIdLst>
    <p:sldId id="256" r:id="rId2"/>
    <p:sldId id="258" r:id="rId3"/>
    <p:sldId id="274" r:id="rId4"/>
    <p:sldId id="275" r:id="rId5"/>
    <p:sldId id="273" r:id="rId6"/>
    <p:sldId id="271" r:id="rId7"/>
    <p:sldId id="269" r:id="rId8"/>
    <p:sldId id="263" r:id="rId9"/>
    <p:sldId id="259" r:id="rId10"/>
    <p:sldId id="272" r:id="rId11"/>
    <p:sldId id="270" r:id="rId12"/>
    <p:sldId id="260" r:id="rId13"/>
    <p:sldId id="266" r:id="rId14"/>
    <p:sldId id="268" r:id="rId15"/>
    <p:sldId id="267" r:id="rId16"/>
    <p:sldId id="262" r:id="rId17"/>
    <p:sldId id="261" r:id="rId18"/>
    <p:sldId id="279" r:id="rId19"/>
    <p:sldId id="257" r:id="rId20"/>
    <p:sldId id="264" r:id="rId21"/>
    <p:sldId id="276" r:id="rId22"/>
    <p:sldId id="277" r:id="rId23"/>
    <p:sldId id="280" r:id="rId24"/>
    <p:sldId id="278" r:id="rId25"/>
    <p:sldId id="26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3E48FC-CD9B-C2B6-D041-17D4F4551F10}" v="869" dt="2021-06-17T15:15:36.055"/>
    <p1510:client id="{8CC9BD60-DE2C-5C6A-6CAE-E6BFD15CB484}" v="24" dt="2021-06-17T16:22:58.064"/>
    <p1510:client id="{99D84EA1-B78E-ED97-7E2D-5A658DE4E484}" v="909" dt="2021-06-17T15:28:35.946"/>
    <p1510:client id="{EEC84E87-3094-437E-AEAD-3B47183E1C9D}" v="434" dt="2021-06-17T16:43:45.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96936-AA88-489A-A42A-9F2E19A891D6}"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04AD6F3C-DD3F-41AE-82FD-C049F6BC904F}">
      <dgm:prSet/>
      <dgm:spPr/>
      <dgm:t>
        <a:bodyPr/>
        <a:lstStyle/>
        <a:p>
          <a:pPr>
            <a:lnSpc>
              <a:spcPct val="100000"/>
            </a:lnSpc>
          </a:pPr>
          <a:r>
            <a:rPr lang="en-US"/>
            <a:t>Thank you for all your hard work! We appreciate you communicating and reaching out to Illinois CASA for assistance. </a:t>
          </a:r>
        </a:p>
      </dgm:t>
    </dgm:pt>
    <dgm:pt modelId="{F2AFD3A8-2738-40C3-847B-DE5BDAFFB3BC}" type="parTrans" cxnId="{FB56B252-BE06-4345-B093-BCF1969A8707}">
      <dgm:prSet/>
      <dgm:spPr/>
      <dgm:t>
        <a:bodyPr/>
        <a:lstStyle/>
        <a:p>
          <a:endParaRPr lang="en-US"/>
        </a:p>
      </dgm:t>
    </dgm:pt>
    <dgm:pt modelId="{F2396F0C-A0AC-4EC0-A396-80A6FD87FDDA}" type="sibTrans" cxnId="{FB56B252-BE06-4345-B093-BCF1969A8707}">
      <dgm:prSet/>
      <dgm:spPr/>
      <dgm:t>
        <a:bodyPr/>
        <a:lstStyle/>
        <a:p>
          <a:endParaRPr lang="en-US"/>
        </a:p>
      </dgm:t>
    </dgm:pt>
    <dgm:pt modelId="{853926F5-E5D1-4C5D-A3CB-A9A9795A50C3}">
      <dgm:prSet/>
      <dgm:spPr/>
      <dgm:t>
        <a:bodyPr/>
        <a:lstStyle/>
        <a:p>
          <a:pPr>
            <a:lnSpc>
              <a:spcPct val="100000"/>
            </a:lnSpc>
          </a:pPr>
          <a:r>
            <a:rPr lang="en-US"/>
            <a:t>We value your hard work processing Background checks and responding in a timely fashion. </a:t>
          </a:r>
        </a:p>
      </dgm:t>
    </dgm:pt>
    <dgm:pt modelId="{B0518AEF-C570-4178-9E32-D0481F12AB06}" type="parTrans" cxnId="{14536831-47DC-49CC-8912-E5D9FA9BCDA5}">
      <dgm:prSet/>
      <dgm:spPr/>
      <dgm:t>
        <a:bodyPr/>
        <a:lstStyle/>
        <a:p>
          <a:endParaRPr lang="en-US"/>
        </a:p>
      </dgm:t>
    </dgm:pt>
    <dgm:pt modelId="{31817838-C597-431D-B9FA-A0344A8B4D1A}" type="sibTrans" cxnId="{14536831-47DC-49CC-8912-E5D9FA9BCDA5}">
      <dgm:prSet/>
      <dgm:spPr/>
      <dgm:t>
        <a:bodyPr/>
        <a:lstStyle/>
        <a:p>
          <a:endParaRPr lang="en-US"/>
        </a:p>
      </dgm:t>
    </dgm:pt>
    <dgm:pt modelId="{FBAC2D94-D39C-4F57-A3C5-598D11DE7116}" type="pres">
      <dgm:prSet presAssocID="{40996936-AA88-489A-A42A-9F2E19A891D6}" presName="root" presStyleCnt="0">
        <dgm:presLayoutVars>
          <dgm:dir/>
          <dgm:resizeHandles val="exact"/>
        </dgm:presLayoutVars>
      </dgm:prSet>
      <dgm:spPr/>
    </dgm:pt>
    <dgm:pt modelId="{EF6D7C89-16A4-43EF-9227-D9723EB90CC9}" type="pres">
      <dgm:prSet presAssocID="{04AD6F3C-DD3F-41AE-82FD-C049F6BC904F}" presName="compNode" presStyleCnt="0"/>
      <dgm:spPr/>
    </dgm:pt>
    <dgm:pt modelId="{0ED08B65-A906-4F0C-85D0-300E871933F5}" type="pres">
      <dgm:prSet presAssocID="{04AD6F3C-DD3F-41AE-82FD-C049F6BC904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07D4228A-F8BD-4954-A91A-558F99822F29}" type="pres">
      <dgm:prSet presAssocID="{04AD6F3C-DD3F-41AE-82FD-C049F6BC904F}" presName="spaceRect" presStyleCnt="0"/>
      <dgm:spPr/>
    </dgm:pt>
    <dgm:pt modelId="{8EE74C99-98F6-4C4F-AE45-E8497955259D}" type="pres">
      <dgm:prSet presAssocID="{04AD6F3C-DD3F-41AE-82FD-C049F6BC904F}" presName="textRect" presStyleLbl="revTx" presStyleIdx="0" presStyleCnt="2">
        <dgm:presLayoutVars>
          <dgm:chMax val="1"/>
          <dgm:chPref val="1"/>
        </dgm:presLayoutVars>
      </dgm:prSet>
      <dgm:spPr/>
    </dgm:pt>
    <dgm:pt modelId="{D1085DCE-0909-49EC-BB81-8D6C515C7D2C}" type="pres">
      <dgm:prSet presAssocID="{F2396F0C-A0AC-4EC0-A396-80A6FD87FDDA}" presName="sibTrans" presStyleCnt="0"/>
      <dgm:spPr/>
    </dgm:pt>
    <dgm:pt modelId="{7C4DFA58-1B54-4A63-A4B5-55659D91A03C}" type="pres">
      <dgm:prSet presAssocID="{853926F5-E5D1-4C5D-A3CB-A9A9795A50C3}" presName="compNode" presStyleCnt="0"/>
      <dgm:spPr/>
    </dgm:pt>
    <dgm:pt modelId="{6B7675EF-7865-4C7C-81E9-BE4E35F37725}" type="pres">
      <dgm:prSet presAssocID="{853926F5-E5D1-4C5D-A3CB-A9A9795A50C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00E35B22-DDE2-48C9-AFE1-0A4F25C4BDFA}" type="pres">
      <dgm:prSet presAssocID="{853926F5-E5D1-4C5D-A3CB-A9A9795A50C3}" presName="spaceRect" presStyleCnt="0"/>
      <dgm:spPr/>
    </dgm:pt>
    <dgm:pt modelId="{F4847F74-2CA8-44C9-B183-A22EBB1B7EC5}" type="pres">
      <dgm:prSet presAssocID="{853926F5-E5D1-4C5D-A3CB-A9A9795A50C3}" presName="textRect" presStyleLbl="revTx" presStyleIdx="1" presStyleCnt="2">
        <dgm:presLayoutVars>
          <dgm:chMax val="1"/>
          <dgm:chPref val="1"/>
        </dgm:presLayoutVars>
      </dgm:prSet>
      <dgm:spPr/>
    </dgm:pt>
  </dgm:ptLst>
  <dgm:cxnLst>
    <dgm:cxn modelId="{14536831-47DC-49CC-8912-E5D9FA9BCDA5}" srcId="{40996936-AA88-489A-A42A-9F2E19A891D6}" destId="{853926F5-E5D1-4C5D-A3CB-A9A9795A50C3}" srcOrd="1" destOrd="0" parTransId="{B0518AEF-C570-4178-9E32-D0481F12AB06}" sibTransId="{31817838-C597-431D-B9FA-A0344A8B4D1A}"/>
    <dgm:cxn modelId="{FB56B252-BE06-4345-B093-BCF1969A8707}" srcId="{40996936-AA88-489A-A42A-9F2E19A891D6}" destId="{04AD6F3C-DD3F-41AE-82FD-C049F6BC904F}" srcOrd="0" destOrd="0" parTransId="{F2AFD3A8-2738-40C3-847B-DE5BDAFFB3BC}" sibTransId="{F2396F0C-A0AC-4EC0-A396-80A6FD87FDDA}"/>
    <dgm:cxn modelId="{D582FAC8-0891-4847-B007-3CD077F79EAF}" type="presOf" srcId="{853926F5-E5D1-4C5D-A3CB-A9A9795A50C3}" destId="{F4847F74-2CA8-44C9-B183-A22EBB1B7EC5}" srcOrd="0" destOrd="0" presId="urn:microsoft.com/office/officeart/2018/2/layout/IconLabelList"/>
    <dgm:cxn modelId="{D1BCE5ED-BA86-430B-8E17-BA13E4DDB6AC}" type="presOf" srcId="{40996936-AA88-489A-A42A-9F2E19A891D6}" destId="{FBAC2D94-D39C-4F57-A3C5-598D11DE7116}" srcOrd="0" destOrd="0" presId="urn:microsoft.com/office/officeart/2018/2/layout/IconLabelList"/>
    <dgm:cxn modelId="{CDDBE6FD-5130-4464-A3FB-0637481D2FDB}" type="presOf" srcId="{04AD6F3C-DD3F-41AE-82FD-C049F6BC904F}" destId="{8EE74C99-98F6-4C4F-AE45-E8497955259D}" srcOrd="0" destOrd="0" presId="urn:microsoft.com/office/officeart/2018/2/layout/IconLabelList"/>
    <dgm:cxn modelId="{56EB4719-9B4E-4CA8-B873-FB0489838C25}" type="presParOf" srcId="{FBAC2D94-D39C-4F57-A3C5-598D11DE7116}" destId="{EF6D7C89-16A4-43EF-9227-D9723EB90CC9}" srcOrd="0" destOrd="0" presId="urn:microsoft.com/office/officeart/2018/2/layout/IconLabelList"/>
    <dgm:cxn modelId="{229199D6-FE7E-459B-A6C5-9BC55B0DC25D}" type="presParOf" srcId="{EF6D7C89-16A4-43EF-9227-D9723EB90CC9}" destId="{0ED08B65-A906-4F0C-85D0-300E871933F5}" srcOrd="0" destOrd="0" presId="urn:microsoft.com/office/officeart/2018/2/layout/IconLabelList"/>
    <dgm:cxn modelId="{800362CF-2FC6-4C0A-8CEE-409C85B00A4C}" type="presParOf" srcId="{EF6D7C89-16A4-43EF-9227-D9723EB90CC9}" destId="{07D4228A-F8BD-4954-A91A-558F99822F29}" srcOrd="1" destOrd="0" presId="urn:microsoft.com/office/officeart/2018/2/layout/IconLabelList"/>
    <dgm:cxn modelId="{F30283DC-E872-4E3A-8BE7-667D6A883533}" type="presParOf" srcId="{EF6D7C89-16A4-43EF-9227-D9723EB90CC9}" destId="{8EE74C99-98F6-4C4F-AE45-E8497955259D}" srcOrd="2" destOrd="0" presId="urn:microsoft.com/office/officeart/2018/2/layout/IconLabelList"/>
    <dgm:cxn modelId="{9B654358-6F9C-40DD-B263-943B5CDF4FBB}" type="presParOf" srcId="{FBAC2D94-D39C-4F57-A3C5-598D11DE7116}" destId="{D1085DCE-0909-49EC-BB81-8D6C515C7D2C}" srcOrd="1" destOrd="0" presId="urn:microsoft.com/office/officeart/2018/2/layout/IconLabelList"/>
    <dgm:cxn modelId="{E785E546-24FF-4941-8701-42AF087CF099}" type="presParOf" srcId="{FBAC2D94-D39C-4F57-A3C5-598D11DE7116}" destId="{7C4DFA58-1B54-4A63-A4B5-55659D91A03C}" srcOrd="2" destOrd="0" presId="urn:microsoft.com/office/officeart/2018/2/layout/IconLabelList"/>
    <dgm:cxn modelId="{0111427C-8B33-4D0B-9071-D41AB1BCE853}" type="presParOf" srcId="{7C4DFA58-1B54-4A63-A4B5-55659D91A03C}" destId="{6B7675EF-7865-4C7C-81E9-BE4E35F37725}" srcOrd="0" destOrd="0" presId="urn:microsoft.com/office/officeart/2018/2/layout/IconLabelList"/>
    <dgm:cxn modelId="{5A9C8184-8E19-4B91-9144-3C57C3A78D38}" type="presParOf" srcId="{7C4DFA58-1B54-4A63-A4B5-55659D91A03C}" destId="{00E35B22-DDE2-48C9-AFE1-0A4F25C4BDFA}" srcOrd="1" destOrd="0" presId="urn:microsoft.com/office/officeart/2018/2/layout/IconLabelList"/>
    <dgm:cxn modelId="{10C47C22-CC98-4091-8964-EA666F82BCF9}" type="presParOf" srcId="{7C4DFA58-1B54-4A63-A4B5-55659D91A03C}" destId="{F4847F74-2CA8-44C9-B183-A22EBB1B7EC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08B65-A906-4F0C-85D0-300E871933F5}">
      <dsp:nvSpPr>
        <dsp:cNvPr id="0" name=""/>
        <dsp:cNvSpPr/>
      </dsp:nvSpPr>
      <dsp:spPr>
        <a:xfrm>
          <a:off x="1162728" y="687674"/>
          <a:ext cx="1873125" cy="187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EE74C99-98F6-4C4F-AE45-E8497955259D}">
      <dsp:nvSpPr>
        <dsp:cNvPr id="0" name=""/>
        <dsp:cNvSpPr/>
      </dsp:nvSpPr>
      <dsp:spPr>
        <a:xfrm>
          <a:off x="18041" y="3018550"/>
          <a:ext cx="41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Thank you for all your hard work! We appreciate you communicating and reaching out to Illinois CASA for assistance. </a:t>
          </a:r>
        </a:p>
      </dsp:txBody>
      <dsp:txXfrm>
        <a:off x="18041" y="3018550"/>
        <a:ext cx="4162500" cy="720000"/>
      </dsp:txXfrm>
    </dsp:sp>
    <dsp:sp modelId="{6B7675EF-7865-4C7C-81E9-BE4E35F37725}">
      <dsp:nvSpPr>
        <dsp:cNvPr id="0" name=""/>
        <dsp:cNvSpPr/>
      </dsp:nvSpPr>
      <dsp:spPr>
        <a:xfrm>
          <a:off x="6053666" y="687674"/>
          <a:ext cx="1873125" cy="187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4847F74-2CA8-44C9-B183-A22EBB1B7EC5}">
      <dsp:nvSpPr>
        <dsp:cNvPr id="0" name=""/>
        <dsp:cNvSpPr/>
      </dsp:nvSpPr>
      <dsp:spPr>
        <a:xfrm>
          <a:off x="4908978" y="3018550"/>
          <a:ext cx="41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We value your hard work processing Background checks and responding in a timely fashion. </a:t>
          </a:r>
        </a:p>
      </dsp:txBody>
      <dsp:txXfrm>
        <a:off x="4908978" y="3018550"/>
        <a:ext cx="41625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6:25.618"/>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6:56.699"/>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6:58.653"/>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6:59.132"/>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6:59.552"/>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7:04.790"/>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7:05.143"/>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7:05.69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7:57.688"/>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7:58.102"/>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7:58.437"/>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6:30.083"/>
    </inkml:context>
    <inkml:brush xml:id="br0">
      <inkml:brushProperty name="width" value="0.05" units="cm"/>
      <inkml:brushProperty name="height" value="0.05" units="cm"/>
      <inkml:brushProperty name="color" value="#33CCFF"/>
      <inkml:brushProperty name="ignorePressure" value="1"/>
    </inkml:brush>
  </inkml:definitions>
  <inkml:trace contextRef="#ctx0" brushRef="#br0">2157 747,'-55'-87,"10"43,-95-75,61 56,44 34,-2 1,0 2,-1 2,-2 1,-82-34,-39-17,113 49,-88-32,74 36,-1 3,-1 2,0 3,-1 4,-90-3,77 11,-119 5,176-1,1 0,0 2,1 0,-1 2,1 0,0 1,0 0,1 2,1 0,-1 2,2-1,-1 2,2 0,0 1,0 1,-20 27,21-15,0 0,2 1,1 0,-8 35,8-30,2 5,1 1,2 0,1 0,3 0,1 0,8 78,-5-102,1-1,1 0,1 0,0 0,0 0,1-1,1 1,0-2,1 1,1-1,17 20,8 4,1-2,45 35,-55-53,-1 0,2-2,0-1,1-1,51 16,29 13,-50-18,0-2,2-3,87 15,-25-3,-83-19,1-1,0-2,71 5,-75-13,1-2,-1-1,1-2,50-13,-27 1,98-45,56-35,-203 93,0 0,0-1,-1 0,1 0,-1-1,-1-1,1 1,-1-2,0 1,-1-1,0 0,0 0,-1-1,0 0,0 0,-1 0,0-1,-1 0,0 0,0 0,-1-1,-1 1,0-1,0 1,0-19,1-58,-10-101,1 156,-3 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7:59.103"/>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7:59.501"/>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6:34.367"/>
    </inkml:context>
    <inkml:brush xml:id="br0">
      <inkml:brushProperty name="width" value="0.05" units="cm"/>
      <inkml:brushProperty name="height" value="0.05" units="cm"/>
      <inkml:brushProperty name="color" value="#33CCFF"/>
      <inkml:brushProperty name="ignorePressure" value="1"/>
    </inkml:brush>
  </inkml:definitions>
  <inkml:trace contextRef="#ctx0" brushRef="#br0">3719 315,'-582'-128,"-286"-19,741 128,-1 6,-209 6,-308 10,359-5,245 4,1 2,-44 10,-54 5,121-17,-1 0,1 1,0 0,0 1,0 2,0-1,1 2,0 0,0 1,1 0,0 2,1 0,0 0,0 1,1 1,0 0,1 1,1 0,0 1,1 0,0 1,1 0,-7 17,-18 31,25-50,2 0,-1 1,2-1,0 1,1 1,0-1,-4 26,5-19,2 1,0-1,2 0,0 0,1 1,1-1,1 0,1 0,1 0,1-1,1 1,10 20,18 46,-29-68,1-1,0 0,2 0,16 26,3-8,2-1,2-1,70 58,-67-66,1-2,52 25,-58-33,20 8,2-2,1-3,70 16,6 3,-51-14,-19-6,94 42,-85-31,2-3,136 31,47 16,-196-53,1-4,1-1,0-4,76 6,242-7,-342-10,7-4,-1-1,1-3,-1-1,0-2,59-24,-6 3,3 3,136-49,-197 66,57-13,-65 19,0-1,-1-1,1-2,30-15,110-81,-24 14,-127 82,-1 0,-1-1,1 0,-2-1,0-1,17-18,-25 22,1 0,-1-1,0 1,-1-1,0 0,-1 0,0-1,0 1,-1-1,-1 0,1 0,-1-13,0 8,0 0,-2-1,0 1,-1 0,-1-1,0 1,-1 0,-1 0,0 0,-1 1,-8-18,-25-46,16 31,-1 2,-2 1,-40-55,57 91,-1 0,0 0,0 1,0 0,-1 1,0 0,-13-7,-81-32,83 39,1-1,0-1,0-1,1-1,0 0,-24-21,26 15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6:35.16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6:52.860"/>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6:53.39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6:54.350"/>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6:55.982"/>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5T19:06:56.314"/>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1,'0'0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41343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8589364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0006511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6/17/2021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36672944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6/17/2021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45674689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6/17/2021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17784271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57882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4077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5653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16181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86B75A-687E-405C-8A0B-8D00578BA2C3}" type="datetimeFigureOut">
              <a:rPr lang="en-US" smtClean="0"/>
              <a:pPr/>
              <a:t>6/17/2021</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5389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6/17/2021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0806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86B75A-687E-405C-8A0B-8D00578BA2C3}" type="datetimeFigureOut">
              <a:rPr lang="en-US" smtClean="0"/>
              <a:pPr/>
              <a:t>6/17/2021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57363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6/17/2021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610667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6/17/2021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88957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6/17/2021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6827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6/17/2021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4025636610"/>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5.xml"/><Relationship Id="rId18" Type="http://schemas.openxmlformats.org/officeDocument/2006/relationships/customXml" Target="../ink/ink10.xml"/><Relationship Id="rId26" Type="http://schemas.openxmlformats.org/officeDocument/2006/relationships/customXml" Target="../ink/ink18.xml"/><Relationship Id="rId3" Type="http://schemas.microsoft.com/office/2007/relationships/hdphoto" Target="../media/hdphoto2.wdp"/><Relationship Id="rId21" Type="http://schemas.openxmlformats.org/officeDocument/2006/relationships/customXml" Target="../ink/ink13.xml"/><Relationship Id="rId7" Type="http://schemas.openxmlformats.org/officeDocument/2006/relationships/image" Target="../media/image9.png"/><Relationship Id="rId12" Type="http://schemas.openxmlformats.org/officeDocument/2006/relationships/customXml" Target="../ink/ink4.xml"/><Relationship Id="rId17" Type="http://schemas.openxmlformats.org/officeDocument/2006/relationships/customXml" Target="../ink/ink9.xml"/><Relationship Id="rId25" Type="http://schemas.openxmlformats.org/officeDocument/2006/relationships/customXml" Target="../ink/ink17.xml"/><Relationship Id="rId2" Type="http://schemas.openxmlformats.org/officeDocument/2006/relationships/image" Target="../media/image7.png"/><Relationship Id="rId16" Type="http://schemas.openxmlformats.org/officeDocument/2006/relationships/customXml" Target="../ink/ink8.xml"/><Relationship Id="rId20" Type="http://schemas.openxmlformats.org/officeDocument/2006/relationships/customXml" Target="../ink/ink12.xml"/><Relationship Id="rId29" Type="http://schemas.openxmlformats.org/officeDocument/2006/relationships/customXml" Target="../ink/ink21.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11.png"/><Relationship Id="rId24" Type="http://schemas.openxmlformats.org/officeDocument/2006/relationships/customXml" Target="../ink/ink16.xml"/><Relationship Id="rId5" Type="http://schemas.microsoft.com/office/2007/relationships/hdphoto" Target="../media/hdphoto3.wdp"/><Relationship Id="rId15" Type="http://schemas.openxmlformats.org/officeDocument/2006/relationships/customXml" Target="../ink/ink7.xml"/><Relationship Id="rId23" Type="http://schemas.openxmlformats.org/officeDocument/2006/relationships/customXml" Target="../ink/ink15.xml"/><Relationship Id="rId28" Type="http://schemas.openxmlformats.org/officeDocument/2006/relationships/customXml" Target="../ink/ink20.xml"/><Relationship Id="rId10" Type="http://schemas.openxmlformats.org/officeDocument/2006/relationships/customXml" Target="../ink/ink3.xml"/><Relationship Id="rId19" Type="http://schemas.openxmlformats.org/officeDocument/2006/relationships/customXml" Target="../ink/ink11.xml"/><Relationship Id="rId4" Type="http://schemas.openxmlformats.org/officeDocument/2006/relationships/image" Target="../media/image8.png"/><Relationship Id="rId9" Type="http://schemas.openxmlformats.org/officeDocument/2006/relationships/image" Target="../media/image10.png"/><Relationship Id="rId14" Type="http://schemas.openxmlformats.org/officeDocument/2006/relationships/customXml" Target="../ink/ink6.xml"/><Relationship Id="rId22" Type="http://schemas.openxmlformats.org/officeDocument/2006/relationships/customXml" Target="../ink/ink14.xml"/><Relationship Id="rId27" Type="http://schemas.openxmlformats.org/officeDocument/2006/relationships/customXml" Target="../ink/ink19.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nschecker.org/domain-health-checker.ph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phishingquiz.withgoogle.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grants@Illinoiscasa.or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grants@illinoiscasa.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36"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2"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6"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2"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4"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5" name="Group 22">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7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8"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9"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0"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1"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2"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3"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4"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5"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6" name="Rectangle 36">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7"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88" name="Rectangle 40">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9" name="Group 42">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90"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1"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6"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7"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8"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9"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0"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1"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2"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3"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4"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5"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7" name="Group 56">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58"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9"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0"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1"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2"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3"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4"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5"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6"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7"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8"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9"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FEF3FDA5-F359-4C8C-A784-37288F039994}"/>
              </a:ext>
            </a:extLst>
          </p:cNvPr>
          <p:cNvSpPr>
            <a:spLocks noGrp="1"/>
          </p:cNvSpPr>
          <p:nvPr>
            <p:ph type="ctrTitle"/>
          </p:nvPr>
        </p:nvSpPr>
        <p:spPr>
          <a:xfrm>
            <a:off x="6483096" y="624110"/>
            <a:ext cx="5021516" cy="2803158"/>
          </a:xfrm>
        </p:spPr>
        <p:txBody>
          <a:bodyPr vert="horz" lIns="91440" tIns="45720" rIns="91440" bIns="45720" rtlCol="0" anchor="t" anchorCtr="0">
            <a:normAutofit/>
          </a:bodyPr>
          <a:lstStyle/>
          <a:p>
            <a:pPr>
              <a:lnSpc>
                <a:spcPct val="90000"/>
              </a:lnSpc>
            </a:pPr>
            <a:r>
              <a:rPr lang="en-US" sz="2800"/>
              <a:t>Background Check Training and Updates – Q&amp;A</a:t>
            </a:r>
            <a:br>
              <a:rPr lang="en-US" sz="2800"/>
            </a:br>
            <a:br>
              <a:rPr lang="en-US" sz="2800"/>
            </a:br>
            <a:r>
              <a:rPr lang="en-US" sz="2800"/>
              <a:t>IT Security Information Training – Q&amp;A </a:t>
            </a:r>
            <a:br>
              <a:rPr lang="en-US" sz="2800"/>
            </a:br>
            <a:br>
              <a:rPr lang="en-US" sz="2800"/>
            </a:br>
            <a:r>
              <a:rPr lang="en-US" sz="2800"/>
              <a:t>Date: June 17</a:t>
            </a:r>
            <a:r>
              <a:rPr lang="en-US" sz="2800" baseline="30000"/>
              <a:t>th</a:t>
            </a:r>
            <a:r>
              <a:rPr lang="en-US" sz="2800"/>
              <a:t>  2021 12pm </a:t>
            </a:r>
          </a:p>
        </p:txBody>
      </p:sp>
      <p:sp>
        <p:nvSpPr>
          <p:cNvPr id="71" name="Rectangle 70">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3"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Picture 3" descr="Programming data on computer monitor">
            <a:extLst>
              <a:ext uri="{FF2B5EF4-FFF2-40B4-BE49-F238E27FC236}">
                <a16:creationId xmlns:a16="http://schemas.microsoft.com/office/drawing/2014/main" id="{0BF8BF7F-71D3-42B6-929A-0365E6EAB054}"/>
              </a:ext>
            </a:extLst>
          </p:cNvPr>
          <p:cNvPicPr>
            <a:picLocks noChangeAspect="1"/>
          </p:cNvPicPr>
          <p:nvPr/>
        </p:nvPicPr>
        <p:blipFill rotWithShape="1">
          <a:blip r:embed="rId2"/>
          <a:srcRect l="34583" r="20100" b="-2"/>
          <a:stretch/>
        </p:blipFill>
        <p:spPr>
          <a:xfrm>
            <a:off x="-1554" y="1731"/>
            <a:ext cx="4655850" cy="6858000"/>
          </a:xfrm>
          <a:prstGeom prst="rect">
            <a:avLst/>
          </a:prstGeom>
        </p:spPr>
      </p:pic>
      <p:sp>
        <p:nvSpPr>
          <p:cNvPr id="3" name="Subtitle 2">
            <a:extLst>
              <a:ext uri="{FF2B5EF4-FFF2-40B4-BE49-F238E27FC236}">
                <a16:creationId xmlns:a16="http://schemas.microsoft.com/office/drawing/2014/main" id="{E5365F0F-9C78-4B3D-BD9B-C29749F9066B}"/>
              </a:ext>
            </a:extLst>
          </p:cNvPr>
          <p:cNvSpPr>
            <a:spLocks noGrp="1"/>
          </p:cNvSpPr>
          <p:nvPr>
            <p:ph type="subTitle" idx="1"/>
          </p:nvPr>
        </p:nvSpPr>
        <p:spPr>
          <a:xfrm>
            <a:off x="6632042" y="3417525"/>
            <a:ext cx="4335826" cy="3417085"/>
          </a:xfrm>
        </p:spPr>
        <p:txBody>
          <a:bodyPr vert="horz" lIns="91440" tIns="45720" rIns="91440" bIns="45720" rtlCol="0">
            <a:normAutofit lnSpcReduction="10000"/>
          </a:bodyPr>
          <a:lstStyle/>
          <a:p>
            <a:pPr>
              <a:buFont typeface="Wingdings 3" charset="2"/>
              <a:buChar char=""/>
            </a:pPr>
            <a:endParaRPr lang="en-US">
              <a:solidFill>
                <a:schemeClr val="tx1">
                  <a:lumMod val="75000"/>
                  <a:lumOff val="25000"/>
                </a:schemeClr>
              </a:solidFill>
            </a:endParaRPr>
          </a:p>
          <a:p>
            <a:pPr>
              <a:buFont typeface="Wingdings 3" charset="2"/>
              <a:buChar char=""/>
            </a:pPr>
            <a:r>
              <a:rPr lang="en-US">
                <a:solidFill>
                  <a:schemeClr val="tx1">
                    <a:lumMod val="75000"/>
                    <a:lumOff val="25000"/>
                  </a:schemeClr>
                </a:solidFill>
              </a:rPr>
              <a:t>Meeting Facilitators: </a:t>
            </a:r>
          </a:p>
          <a:p>
            <a:r>
              <a:rPr lang="en-US">
                <a:solidFill>
                  <a:schemeClr val="tx1">
                    <a:lumMod val="75000"/>
                    <a:lumOff val="25000"/>
                  </a:schemeClr>
                </a:solidFill>
              </a:rPr>
              <a:t>Adela Gonzalez, Office Administrator      </a:t>
            </a:r>
          </a:p>
          <a:p>
            <a:r>
              <a:rPr lang="en-US">
                <a:solidFill>
                  <a:schemeClr val="tx1">
                    <a:lumMod val="75000"/>
                    <a:lumOff val="25000"/>
                  </a:schemeClr>
                </a:solidFill>
              </a:rPr>
              <a:t> Beatriz Valdez, Deputy Director</a:t>
            </a:r>
          </a:p>
          <a:p>
            <a:r>
              <a:rPr lang="en-US">
                <a:solidFill>
                  <a:schemeClr val="tx1">
                    <a:lumMod val="75000"/>
                    <a:lumOff val="25000"/>
                  </a:schemeClr>
                </a:solidFill>
              </a:rPr>
              <a:t>Jennifer Almaraz, Project Assistant </a:t>
            </a:r>
          </a:p>
          <a:p>
            <a:pPr indent="-228600">
              <a:buFont typeface="Wingdings 3" charset="2"/>
              <a:buChar char=""/>
            </a:pPr>
            <a:endParaRPr lang="en-US">
              <a:solidFill>
                <a:schemeClr val="tx1">
                  <a:lumMod val="75000"/>
                  <a:lumOff val="25000"/>
                </a:schemeClr>
              </a:solidFill>
            </a:endParaRPr>
          </a:p>
          <a:p>
            <a:pPr>
              <a:buFont typeface="Wingdings 3" charset="2"/>
              <a:buChar char=""/>
            </a:pPr>
            <a:r>
              <a:rPr lang="en-US">
                <a:solidFill>
                  <a:schemeClr val="tx1">
                    <a:lumMod val="75000"/>
                    <a:lumOff val="25000"/>
                  </a:schemeClr>
                </a:solidFill>
              </a:rPr>
              <a:t>Professional Speaker:</a:t>
            </a:r>
          </a:p>
          <a:p>
            <a:r>
              <a:rPr lang="en-US">
                <a:solidFill>
                  <a:schemeClr val="tx1">
                    <a:lumMod val="75000"/>
                    <a:lumOff val="25000"/>
                  </a:schemeClr>
                </a:solidFill>
              </a:rPr>
              <a:t>Tim Geske, IT Specialist </a:t>
            </a:r>
          </a:p>
          <a:p>
            <a:r>
              <a:rPr lang="en-US">
                <a:solidFill>
                  <a:schemeClr val="tx1">
                    <a:lumMod val="75000"/>
                    <a:lumOff val="25000"/>
                  </a:schemeClr>
                </a:solidFill>
              </a:rPr>
              <a:t>Chicago Transom Partners</a:t>
            </a:r>
          </a:p>
          <a:p>
            <a:endParaRPr lang="en-US">
              <a:solidFill>
                <a:schemeClr val="tx1">
                  <a:lumMod val="75000"/>
                  <a:lumOff val="25000"/>
                </a:schemeClr>
              </a:solidFill>
            </a:endParaRPr>
          </a:p>
          <a:p>
            <a:pPr indent="-228600">
              <a:buFont typeface="Wingdings 3" charset="2"/>
              <a:buChar char=""/>
            </a:pPr>
            <a:endParaRPr lang="en-US">
              <a:solidFill>
                <a:schemeClr val="tx1">
                  <a:lumMod val="75000"/>
                  <a:lumOff val="25000"/>
                </a:schemeClr>
              </a:solidFill>
            </a:endParaRPr>
          </a:p>
        </p:txBody>
      </p:sp>
    </p:spTree>
    <p:extLst>
      <p:ext uri="{BB962C8B-B14F-4D97-AF65-F5344CB8AC3E}">
        <p14:creationId xmlns:p14="http://schemas.microsoft.com/office/powerpoint/2010/main" val="658162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EBBC-57AF-4A64-8187-C2D98D038488}"/>
              </a:ext>
            </a:extLst>
          </p:cNvPr>
          <p:cNvSpPr>
            <a:spLocks noGrp="1"/>
          </p:cNvSpPr>
          <p:nvPr>
            <p:ph type="title"/>
          </p:nvPr>
        </p:nvSpPr>
        <p:spPr/>
        <p:txBody>
          <a:bodyPr/>
          <a:lstStyle/>
          <a:p>
            <a:r>
              <a:rPr lang="en-US"/>
              <a:t>‘Status Request’: Submittals and tracking questions</a:t>
            </a:r>
          </a:p>
        </p:txBody>
      </p:sp>
      <p:sp>
        <p:nvSpPr>
          <p:cNvPr id="3" name="Content Placeholder 2">
            <a:extLst>
              <a:ext uri="{FF2B5EF4-FFF2-40B4-BE49-F238E27FC236}">
                <a16:creationId xmlns:a16="http://schemas.microsoft.com/office/drawing/2014/main" id="{D917297F-FCAE-4D8A-A259-5782DBD79DCC}"/>
              </a:ext>
            </a:extLst>
          </p:cNvPr>
          <p:cNvSpPr>
            <a:spLocks noGrp="1"/>
          </p:cNvSpPr>
          <p:nvPr>
            <p:ph idx="1"/>
          </p:nvPr>
        </p:nvSpPr>
        <p:spPr/>
        <p:txBody>
          <a:bodyPr>
            <a:normAutofit fontScale="92500" lnSpcReduction="20000"/>
          </a:bodyPr>
          <a:lstStyle/>
          <a:p>
            <a:r>
              <a:rPr lang="en-US"/>
              <a:t>If you are submitting a status request for an application, please use the words </a:t>
            </a:r>
            <a:r>
              <a:rPr lang="en-US" b="1"/>
              <a:t>‘Status Request’</a:t>
            </a:r>
            <a:r>
              <a:rPr lang="en-US"/>
              <a:t> in the email subject line. This will help us prioritize the inquiries. </a:t>
            </a:r>
          </a:p>
          <a:p>
            <a:pPr marL="0" indent="0">
              <a:buNone/>
            </a:pPr>
            <a:endParaRPr lang="en-US"/>
          </a:p>
          <a:p>
            <a:r>
              <a:rPr lang="en-US"/>
              <a:t>When sending status requests, please specify what step of the process you are inquiring about. </a:t>
            </a:r>
          </a:p>
          <a:p>
            <a:pPr marL="0" indent="0">
              <a:buNone/>
            </a:pPr>
            <a:r>
              <a:rPr lang="en-US" b="1"/>
              <a:t>Examples:</a:t>
            </a:r>
          </a:p>
          <a:p>
            <a:r>
              <a:rPr lang="en-US" u="sng"/>
              <a:t>CFS 718-C Form submittal </a:t>
            </a:r>
            <a:r>
              <a:rPr lang="en-US"/>
              <a:t>– (longer than week from submittal date with no confirmation of processing)</a:t>
            </a:r>
          </a:p>
          <a:p>
            <a:r>
              <a:rPr lang="en-US" u="sng"/>
              <a:t>Fingerprint search notice not received yet. </a:t>
            </a:r>
            <a:r>
              <a:rPr lang="en-US"/>
              <a:t>(longer than week from submittal date)</a:t>
            </a:r>
          </a:p>
          <a:p>
            <a:r>
              <a:rPr lang="en-US" u="sng"/>
              <a:t>TCN tracking request</a:t>
            </a:r>
            <a:r>
              <a:rPr lang="en-US"/>
              <a:t>– add the TCN number and attachment. Note that you are checking status on the Fingerprints. (1 month of TCN completion date)</a:t>
            </a:r>
          </a:p>
          <a:p>
            <a:r>
              <a:rPr lang="en-US" u="sng"/>
              <a:t>Reprint TCN tracking </a:t>
            </a:r>
            <a:r>
              <a:rPr lang="en-US"/>
              <a:t>– Follow same as TCN Tracking Request.</a:t>
            </a:r>
          </a:p>
          <a:p>
            <a:endParaRPr lang="en-US"/>
          </a:p>
          <a:p>
            <a:endParaRPr lang="en-US"/>
          </a:p>
          <a:p>
            <a:endParaRPr lang="en-US"/>
          </a:p>
        </p:txBody>
      </p:sp>
    </p:spTree>
    <p:extLst>
      <p:ext uri="{BB962C8B-B14F-4D97-AF65-F5344CB8AC3E}">
        <p14:creationId xmlns:p14="http://schemas.microsoft.com/office/powerpoint/2010/main" val="289279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E4BD-5886-49F2-9DB7-E6CFF77B8CCA}"/>
              </a:ext>
            </a:extLst>
          </p:cNvPr>
          <p:cNvSpPr>
            <a:spLocks noGrp="1"/>
          </p:cNvSpPr>
          <p:nvPr>
            <p:ph type="title"/>
          </p:nvPr>
        </p:nvSpPr>
        <p:spPr>
          <a:xfrm>
            <a:off x="1590261" y="212035"/>
            <a:ext cx="5150097" cy="2167271"/>
          </a:xfrm>
        </p:spPr>
        <p:txBody>
          <a:bodyPr>
            <a:normAutofit/>
          </a:bodyPr>
          <a:lstStyle/>
          <a:p>
            <a:r>
              <a:rPr lang="en-US" sz="3100"/>
              <a:t>Update:</a:t>
            </a:r>
            <a:br>
              <a:rPr lang="en-US" sz="3100"/>
            </a:br>
            <a:r>
              <a:rPr lang="en-US" sz="3100"/>
              <a:t>Out of State Residence BGC – OOS- FP Biometric Impression Form</a:t>
            </a:r>
          </a:p>
        </p:txBody>
      </p:sp>
      <p:sp>
        <p:nvSpPr>
          <p:cNvPr id="3" name="Content Placeholder 2">
            <a:extLst>
              <a:ext uri="{FF2B5EF4-FFF2-40B4-BE49-F238E27FC236}">
                <a16:creationId xmlns:a16="http://schemas.microsoft.com/office/drawing/2014/main" id="{31DFFF89-6184-4D1B-AC58-8A8016A09FD0}"/>
              </a:ext>
            </a:extLst>
          </p:cNvPr>
          <p:cNvSpPr>
            <a:spLocks noGrp="1"/>
          </p:cNvSpPr>
          <p:nvPr>
            <p:ph idx="1"/>
          </p:nvPr>
        </p:nvSpPr>
        <p:spPr>
          <a:xfrm>
            <a:off x="1272209" y="2491409"/>
            <a:ext cx="5468148" cy="3293572"/>
          </a:xfrm>
        </p:spPr>
        <p:txBody>
          <a:bodyPr vert="horz" lIns="0" tIns="45720" rIns="0" bIns="45720" rtlCol="0" anchor="t">
            <a:normAutofit fontScale="85000" lnSpcReduction="20000"/>
          </a:bodyPr>
          <a:lstStyle/>
          <a:p>
            <a:r>
              <a:rPr lang="en-US" sz="1900">
                <a:solidFill>
                  <a:schemeClr val="tx1"/>
                </a:solidFill>
              </a:rPr>
              <a:t>If you have a BGC applicant who is  an out of state resident, who will be fingerprinting in Illinois, please use the  OOS –FP form found on the Biometric Impression website. Form also found on the Illinois CASA website under Trainings/ Background checks.</a:t>
            </a:r>
          </a:p>
          <a:p>
            <a:endParaRPr lang="en-US" sz="1900">
              <a:solidFill>
                <a:schemeClr val="tx1"/>
              </a:solidFill>
            </a:endParaRPr>
          </a:p>
          <a:p>
            <a:r>
              <a:rPr lang="en-US" sz="1900" b="1">
                <a:solidFill>
                  <a:schemeClr val="tx1"/>
                </a:solidFill>
              </a:rPr>
              <a:t>Please collect the OOS- FP form and submit with CFS 718-C submittal</a:t>
            </a:r>
            <a:r>
              <a:rPr lang="en-US" sz="1900">
                <a:solidFill>
                  <a:schemeClr val="tx1"/>
                </a:solidFill>
              </a:rPr>
              <a:t>. Applicant should read instructions and fill out section 1. When you submit the CFS 718-C form to Illinois CASA for out of state residents, you must include the Biometric OOS – FP form for DCFS to create a FP search notice specifically for this application. This will avoid BGC delays and prolonged time to the application process. </a:t>
            </a:r>
          </a:p>
          <a:p>
            <a:endParaRPr lang="en-US" sz="1900">
              <a:solidFill>
                <a:srgbClr val="FFFFFF"/>
              </a:solidFill>
            </a:endParaRPr>
          </a:p>
        </p:txBody>
      </p:sp>
      <p:pic>
        <p:nvPicPr>
          <p:cNvPr id="5" name="Picture 4" descr="Graphical user interface, text, application, email&#10;&#10;Description automatically generated">
            <a:extLst>
              <a:ext uri="{FF2B5EF4-FFF2-40B4-BE49-F238E27FC236}">
                <a16:creationId xmlns:a16="http://schemas.microsoft.com/office/drawing/2014/main" id="{DB61BF05-3ADB-4A4D-85AC-7566112F4784}"/>
              </a:ext>
            </a:extLst>
          </p:cNvPr>
          <p:cNvPicPr>
            <a:picLocks noChangeAspect="1"/>
          </p:cNvPicPr>
          <p:nvPr/>
        </p:nvPicPr>
        <p:blipFill rotWithShape="1">
          <a:blip r:embed="rId2"/>
          <a:srcRect l="25372" t="22361" r="44160" b="8581"/>
          <a:stretch/>
        </p:blipFill>
        <p:spPr>
          <a:xfrm>
            <a:off x="6904383" y="86796"/>
            <a:ext cx="4426847" cy="6340508"/>
          </a:xfrm>
          <a:prstGeom prst="rect">
            <a:avLst/>
          </a:prstGeom>
        </p:spPr>
      </p:pic>
    </p:spTree>
    <p:extLst>
      <p:ext uri="{BB962C8B-B14F-4D97-AF65-F5344CB8AC3E}">
        <p14:creationId xmlns:p14="http://schemas.microsoft.com/office/powerpoint/2010/main" val="1301010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5A6C-528C-47DC-8D5A-1496F68369C3}"/>
              </a:ext>
            </a:extLst>
          </p:cNvPr>
          <p:cNvSpPr>
            <a:spLocks noGrp="1"/>
          </p:cNvSpPr>
          <p:nvPr>
            <p:ph type="title"/>
          </p:nvPr>
        </p:nvSpPr>
        <p:spPr/>
        <p:txBody>
          <a:bodyPr/>
          <a:lstStyle/>
          <a:p>
            <a:r>
              <a:rPr lang="en-US"/>
              <a:t>DCFS Expiration Rules </a:t>
            </a:r>
          </a:p>
        </p:txBody>
      </p:sp>
      <p:sp>
        <p:nvSpPr>
          <p:cNvPr id="3" name="Content Placeholder 2">
            <a:extLst>
              <a:ext uri="{FF2B5EF4-FFF2-40B4-BE49-F238E27FC236}">
                <a16:creationId xmlns:a16="http://schemas.microsoft.com/office/drawing/2014/main" id="{BD944EB3-DFBE-45E1-A069-30B24DA1F18F}"/>
              </a:ext>
            </a:extLst>
          </p:cNvPr>
          <p:cNvSpPr>
            <a:spLocks noGrp="1"/>
          </p:cNvSpPr>
          <p:nvPr>
            <p:ph idx="1"/>
          </p:nvPr>
        </p:nvSpPr>
        <p:spPr>
          <a:xfrm>
            <a:off x="1800665" y="1905001"/>
            <a:ext cx="9703947" cy="4538002"/>
          </a:xfrm>
        </p:spPr>
        <p:txBody>
          <a:bodyPr vert="horz" lIns="91440" tIns="45720" rIns="91440" bIns="45720" rtlCol="0" anchor="t">
            <a:normAutofit/>
          </a:bodyPr>
          <a:lstStyle/>
          <a:p>
            <a:r>
              <a:rPr lang="en-US" b="1"/>
              <a:t>1 week </a:t>
            </a:r>
            <a:r>
              <a:rPr lang="en-US"/>
              <a:t>applicant response time- Please ask applicants to respond within a week of the date the local program receives DCFS Notices. </a:t>
            </a:r>
          </a:p>
          <a:p>
            <a:r>
              <a:rPr lang="en-US" b="1"/>
              <a:t>1 Month Rule- </a:t>
            </a:r>
            <a:r>
              <a:rPr lang="en-US"/>
              <a:t>DCFS Notices must be responded to within a month of the notice date to avoid applications from being canceled. (The communication between DCFS, Illinois CASA, Local Program, and the applicant should all be done within a month.) </a:t>
            </a:r>
          </a:p>
          <a:p>
            <a:pPr marL="0" indent="0">
              <a:buNone/>
            </a:pPr>
            <a:r>
              <a:rPr lang="en-US" u="sng"/>
              <a:t>This rule applies to the following DCFS Notices: </a:t>
            </a:r>
          </a:p>
          <a:p>
            <a:pPr marL="0" indent="0">
              <a:buNone/>
            </a:pPr>
            <a:r>
              <a:rPr lang="en-US"/>
              <a:t>    Fingerprint Search Notices </a:t>
            </a:r>
          </a:p>
          <a:p>
            <a:pPr marL="0" indent="0">
              <a:buNone/>
            </a:pPr>
            <a:r>
              <a:rPr lang="en-US"/>
              <a:t>    Reprint Notices</a:t>
            </a:r>
          </a:p>
          <a:p>
            <a:pPr marL="0" indent="0">
              <a:buNone/>
            </a:pPr>
            <a:r>
              <a:rPr lang="en-US"/>
              <a:t>     Revision and Identity Verification Notices </a:t>
            </a:r>
          </a:p>
          <a:p>
            <a:r>
              <a:rPr lang="en-US" b="1"/>
              <a:t>6 Month Rule </a:t>
            </a:r>
            <a:r>
              <a:rPr lang="en-US"/>
              <a:t>– The CFS 718-C application form will expire 6-months from the </a:t>
            </a:r>
            <a:r>
              <a:rPr lang="en-US" u="sng"/>
              <a:t>signature date</a:t>
            </a:r>
            <a:r>
              <a:rPr lang="en-US"/>
              <a:t>. </a:t>
            </a:r>
          </a:p>
          <a:p>
            <a:pPr marL="0" indent="0">
              <a:buNone/>
            </a:pPr>
            <a:endParaRPr lang="en-US"/>
          </a:p>
        </p:txBody>
      </p:sp>
    </p:spTree>
    <p:extLst>
      <p:ext uri="{BB962C8B-B14F-4D97-AF65-F5344CB8AC3E}">
        <p14:creationId xmlns:p14="http://schemas.microsoft.com/office/powerpoint/2010/main" val="273552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8519-3ADC-4486-BAFB-9090B87C3E11}"/>
              </a:ext>
            </a:extLst>
          </p:cNvPr>
          <p:cNvSpPr>
            <a:spLocks noGrp="1"/>
          </p:cNvSpPr>
          <p:nvPr>
            <p:ph type="title"/>
          </p:nvPr>
        </p:nvSpPr>
        <p:spPr/>
        <p:txBody>
          <a:bodyPr/>
          <a:lstStyle/>
          <a:p>
            <a:r>
              <a:rPr lang="en-US"/>
              <a:t>‘Expired’ CFS 718-C forms and submittals</a:t>
            </a:r>
          </a:p>
        </p:txBody>
      </p:sp>
      <p:sp>
        <p:nvSpPr>
          <p:cNvPr id="3" name="Content Placeholder 2">
            <a:extLst>
              <a:ext uri="{FF2B5EF4-FFF2-40B4-BE49-F238E27FC236}">
                <a16:creationId xmlns:a16="http://schemas.microsoft.com/office/drawing/2014/main" id="{7834D149-5DAA-4367-BDFB-AA89498190B0}"/>
              </a:ext>
            </a:extLst>
          </p:cNvPr>
          <p:cNvSpPr>
            <a:spLocks noGrp="1"/>
          </p:cNvSpPr>
          <p:nvPr>
            <p:ph idx="1"/>
          </p:nvPr>
        </p:nvSpPr>
        <p:spPr/>
        <p:txBody>
          <a:bodyPr vert="horz" lIns="0" tIns="45720" rIns="0" bIns="45720" rtlCol="0" anchor="t">
            <a:normAutofit/>
          </a:bodyPr>
          <a:lstStyle/>
          <a:p>
            <a:r>
              <a:rPr lang="en-US"/>
              <a:t>If an application has expired due to the 6-month rule or date. We ask that you resubmit a new CFS 718-C form and indicate in the email that it is a continuation to an ‘Expired’ application. </a:t>
            </a:r>
          </a:p>
          <a:p>
            <a:endParaRPr lang="en-US"/>
          </a:p>
          <a:p>
            <a:r>
              <a:rPr lang="en-US"/>
              <a:t>If you use the label or word </a:t>
            </a:r>
            <a:r>
              <a:rPr lang="en-US" b="1" u="sng"/>
              <a:t>‘Expired’ </a:t>
            </a:r>
            <a:r>
              <a:rPr lang="en-US"/>
              <a:t>within the message of the email or subject, we will recognize that there was a previous application in process for that same applicant. </a:t>
            </a:r>
          </a:p>
          <a:p>
            <a:pPr marL="0" indent="0">
              <a:buNone/>
            </a:pPr>
            <a:endParaRPr lang="en-US"/>
          </a:p>
          <a:p>
            <a:r>
              <a:rPr lang="en-US" b="1"/>
              <a:t>A new fingerprint search notice will be generated for continuation of expired CFS 718-C applications. Please do not use the old Fingerprint notices.</a:t>
            </a:r>
            <a:r>
              <a:rPr lang="en-US"/>
              <a:t> </a:t>
            </a:r>
          </a:p>
          <a:p>
            <a:endParaRPr lang="en-US"/>
          </a:p>
          <a:p>
            <a:endParaRPr lang="en-US"/>
          </a:p>
        </p:txBody>
      </p:sp>
    </p:spTree>
    <p:extLst>
      <p:ext uri="{BB962C8B-B14F-4D97-AF65-F5344CB8AC3E}">
        <p14:creationId xmlns:p14="http://schemas.microsoft.com/office/powerpoint/2010/main" val="79969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91BD-3C48-47CE-BB60-2A5181D1CA98}"/>
              </a:ext>
            </a:extLst>
          </p:cNvPr>
          <p:cNvSpPr>
            <a:spLocks noGrp="1"/>
          </p:cNvSpPr>
          <p:nvPr>
            <p:ph type="title"/>
          </p:nvPr>
        </p:nvSpPr>
        <p:spPr>
          <a:xfrm>
            <a:off x="2014329" y="1"/>
            <a:ext cx="8600661" cy="1444486"/>
          </a:xfrm>
        </p:spPr>
        <p:txBody>
          <a:bodyPr>
            <a:normAutofit/>
          </a:bodyPr>
          <a:lstStyle/>
          <a:p>
            <a:r>
              <a:rPr lang="en-US"/>
              <a:t>2 Year BGC Expiration – ‘Clearance Renewals’</a:t>
            </a:r>
          </a:p>
        </p:txBody>
      </p:sp>
      <p:sp>
        <p:nvSpPr>
          <p:cNvPr id="3" name="Content Placeholder 2">
            <a:extLst>
              <a:ext uri="{FF2B5EF4-FFF2-40B4-BE49-F238E27FC236}">
                <a16:creationId xmlns:a16="http://schemas.microsoft.com/office/drawing/2014/main" id="{A57CB578-0B11-4AA8-BB39-138B238E3E3E}"/>
              </a:ext>
            </a:extLst>
          </p:cNvPr>
          <p:cNvSpPr>
            <a:spLocks noGrp="1"/>
          </p:cNvSpPr>
          <p:nvPr>
            <p:ph idx="1"/>
          </p:nvPr>
        </p:nvSpPr>
        <p:spPr>
          <a:xfrm>
            <a:off x="1298088" y="1444487"/>
            <a:ext cx="6254856" cy="5237667"/>
          </a:xfrm>
        </p:spPr>
        <p:txBody>
          <a:bodyPr vert="horz" lIns="0" tIns="45720" rIns="0" bIns="45720" rtlCol="0" anchor="t">
            <a:normAutofit/>
          </a:bodyPr>
          <a:lstStyle/>
          <a:p>
            <a:r>
              <a:rPr lang="en-US" sz="2000">
                <a:solidFill>
                  <a:schemeClr val="tx1"/>
                </a:solidFill>
              </a:rPr>
              <a:t>The BGC Clearance expires 2 years from the clearance date in the DCFS letter. </a:t>
            </a:r>
          </a:p>
          <a:p>
            <a:pPr marL="0" indent="0">
              <a:buNone/>
            </a:pPr>
            <a:endParaRPr lang="en-US" sz="2000">
              <a:solidFill>
                <a:schemeClr val="tx1"/>
              </a:solidFill>
            </a:endParaRPr>
          </a:p>
          <a:p>
            <a:r>
              <a:rPr lang="en-US" sz="2000">
                <a:solidFill>
                  <a:schemeClr val="tx1"/>
                </a:solidFill>
              </a:rPr>
              <a:t>Local Programs are expected to track  background checks for staff/volunteers/board members and make sure to submit the clearance </a:t>
            </a:r>
            <a:r>
              <a:rPr lang="en-US" sz="2000" b="1">
                <a:solidFill>
                  <a:schemeClr val="tx1"/>
                </a:solidFill>
              </a:rPr>
              <a:t>‘renewals</a:t>
            </a:r>
            <a:r>
              <a:rPr lang="en-US" sz="2000">
                <a:solidFill>
                  <a:schemeClr val="tx1"/>
                </a:solidFill>
              </a:rPr>
              <a:t>’ at least 2 -3 months before renewal date expiration. </a:t>
            </a:r>
            <a:endParaRPr lang="en-US" sz="2000">
              <a:solidFill>
                <a:schemeClr val="tx1"/>
              </a:solidFill>
              <a:cs typeface="Calibri"/>
            </a:endParaRPr>
          </a:p>
          <a:p>
            <a:endParaRPr lang="en-US" sz="2000">
              <a:solidFill>
                <a:schemeClr val="tx1"/>
              </a:solidFill>
            </a:endParaRPr>
          </a:p>
          <a:p>
            <a:r>
              <a:rPr lang="en-US" sz="2000">
                <a:solidFill>
                  <a:schemeClr val="tx1"/>
                </a:solidFill>
              </a:rPr>
              <a:t>When submitting new CFS 718-C forms to grants@illinoiscasa.org , please indicate </a:t>
            </a:r>
            <a:r>
              <a:rPr lang="en-US" sz="2000" b="1" u="sng">
                <a:solidFill>
                  <a:schemeClr val="tx1"/>
                </a:solidFill>
              </a:rPr>
              <a:t>‘clearance renewal‘ </a:t>
            </a:r>
            <a:r>
              <a:rPr lang="en-US" sz="2000">
                <a:solidFill>
                  <a:schemeClr val="tx1"/>
                </a:solidFill>
              </a:rPr>
              <a:t>in the subject line. </a:t>
            </a:r>
          </a:p>
        </p:txBody>
      </p:sp>
      <p:pic>
        <p:nvPicPr>
          <p:cNvPr id="5" name="Picture 4">
            <a:extLst>
              <a:ext uri="{FF2B5EF4-FFF2-40B4-BE49-F238E27FC236}">
                <a16:creationId xmlns:a16="http://schemas.microsoft.com/office/drawing/2014/main" id="{DC9C7A2D-81AF-4E99-9813-95F3499A1CF0}"/>
              </a:ext>
            </a:extLst>
          </p:cNvPr>
          <p:cNvPicPr>
            <a:picLocks noChangeAspect="1"/>
          </p:cNvPicPr>
          <p:nvPr/>
        </p:nvPicPr>
        <p:blipFill rotWithShape="1">
          <a:blip r:embed="rId2"/>
          <a:srcRect l="53929" t="50000" r="31270" b="44553"/>
          <a:stretch/>
        </p:blipFill>
        <p:spPr>
          <a:xfrm>
            <a:off x="7552944" y="1099930"/>
            <a:ext cx="3778286" cy="821635"/>
          </a:xfrm>
          <a:prstGeom prst="rect">
            <a:avLst/>
          </a:prstGeom>
        </p:spPr>
      </p:pic>
    </p:spTree>
    <p:extLst>
      <p:ext uri="{BB962C8B-B14F-4D97-AF65-F5344CB8AC3E}">
        <p14:creationId xmlns:p14="http://schemas.microsoft.com/office/powerpoint/2010/main" val="1934636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3A112-70EB-40C6-967B-97BF942CEEE9}"/>
              </a:ext>
            </a:extLst>
          </p:cNvPr>
          <p:cNvSpPr>
            <a:spLocks noGrp="1"/>
          </p:cNvSpPr>
          <p:nvPr>
            <p:ph type="title"/>
          </p:nvPr>
        </p:nvSpPr>
        <p:spPr>
          <a:xfrm>
            <a:off x="7673369" y="79966"/>
            <a:ext cx="4191059" cy="1983933"/>
          </a:xfrm>
        </p:spPr>
        <p:txBody>
          <a:bodyPr>
            <a:normAutofit fontScale="90000"/>
          </a:bodyPr>
          <a:lstStyle/>
          <a:p>
            <a:r>
              <a:rPr lang="en-US" sz="3700"/>
              <a:t>Missing Background Check Optima Report </a:t>
            </a:r>
          </a:p>
        </p:txBody>
      </p:sp>
      <p:sp>
        <p:nvSpPr>
          <p:cNvPr id="8" name="Content Placeholder 7">
            <a:extLst>
              <a:ext uri="{FF2B5EF4-FFF2-40B4-BE49-F238E27FC236}">
                <a16:creationId xmlns:a16="http://schemas.microsoft.com/office/drawing/2014/main" id="{397B0384-A486-4633-9263-3888E82C49C7}"/>
              </a:ext>
            </a:extLst>
          </p:cNvPr>
          <p:cNvSpPr>
            <a:spLocks noGrp="1"/>
          </p:cNvSpPr>
          <p:nvPr>
            <p:ph idx="1"/>
          </p:nvPr>
        </p:nvSpPr>
        <p:spPr>
          <a:xfrm>
            <a:off x="7859485" y="2198914"/>
            <a:ext cx="3690257" cy="3670180"/>
          </a:xfrm>
        </p:spPr>
        <p:txBody>
          <a:bodyPr vert="horz" lIns="0" tIns="45720" rIns="0" bIns="45720" rtlCol="0" anchor="t">
            <a:normAutofit fontScale="92500" lnSpcReduction="20000"/>
          </a:bodyPr>
          <a:lstStyle/>
          <a:p>
            <a:r>
              <a:rPr lang="en-US"/>
              <a:t>During the 2/3/2021 training we went over how to run reports in Optima for inactive volunteers and </a:t>
            </a:r>
            <a:r>
              <a:rPr lang="en-US" u="sng"/>
              <a:t>missing clearance</a:t>
            </a:r>
            <a:r>
              <a:rPr lang="en-US"/>
              <a:t>. </a:t>
            </a:r>
          </a:p>
          <a:p>
            <a:endParaRPr lang="en-US"/>
          </a:p>
          <a:p>
            <a:r>
              <a:rPr lang="en-US"/>
              <a:t>When entering clearance dates in Optima, make sure you are marking both the clearance box and clearance date. If you are not doing this step with clearances, the ‘Missing Background check’ Optima report will not pickup the correct missing BGC applicants. </a:t>
            </a:r>
          </a:p>
        </p:txBody>
      </p:sp>
      <p:pic>
        <p:nvPicPr>
          <p:cNvPr id="4" name="Content Placeholder 4" descr="Graphical user interface, text, application, email&#10;&#10;Description automatically generated">
            <a:extLst>
              <a:ext uri="{FF2B5EF4-FFF2-40B4-BE49-F238E27FC236}">
                <a16:creationId xmlns:a16="http://schemas.microsoft.com/office/drawing/2014/main" id="{4B668EAF-1281-44C7-88EA-6E7B46CCB17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363438" y="397106"/>
            <a:ext cx="7193488" cy="4623634"/>
          </a:xfrm>
          <a:prstGeom prst="rect">
            <a:avLst/>
          </a:prstGeom>
        </p:spPr>
      </p:pic>
      <p:pic>
        <p:nvPicPr>
          <p:cNvPr id="6" name="Picture 5">
            <a:extLst>
              <a:ext uri="{FF2B5EF4-FFF2-40B4-BE49-F238E27FC236}">
                <a16:creationId xmlns:a16="http://schemas.microsoft.com/office/drawing/2014/main" id="{CA0BE99C-FAC2-4EF1-B4AB-17BD7FF1B5CC}"/>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60000"/>
                    </a14:imgEffect>
                  </a14:imgLayer>
                </a14:imgProps>
              </a:ext>
            </a:extLst>
          </a:blip>
          <a:srcRect l="12116" t="11058" r="28577" b="73140"/>
          <a:stretch/>
        </p:blipFill>
        <p:spPr>
          <a:xfrm>
            <a:off x="326132" y="5327487"/>
            <a:ext cx="7230794" cy="1083213"/>
          </a:xfrm>
          <a:prstGeom prst="rect">
            <a:avLst/>
          </a:prstGeom>
        </p:spPr>
      </p:pic>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4BF57997-DB3B-4D8B-8B3E-9B48F9AE14E3}"/>
                  </a:ext>
                </a:extLst>
              </p14:cNvPr>
              <p14:cNvContentPartPr/>
              <p14:nvPr/>
            </p14:nvContentPartPr>
            <p14:xfrm>
              <a:off x="5289092" y="4838760"/>
              <a:ext cx="360" cy="360"/>
            </p14:xfrm>
          </p:contentPart>
        </mc:Choice>
        <mc:Fallback xmlns="">
          <p:pic>
            <p:nvPicPr>
              <p:cNvPr id="9" name="Ink 8">
                <a:extLst>
                  <a:ext uri="{FF2B5EF4-FFF2-40B4-BE49-F238E27FC236}">
                    <a16:creationId xmlns:a16="http://schemas.microsoft.com/office/drawing/2014/main" id="{4BF57997-DB3B-4D8B-8B3E-9B48F9AE14E3}"/>
                  </a:ext>
                </a:extLst>
              </p:cNvPr>
              <p:cNvPicPr/>
              <p:nvPr/>
            </p:nvPicPr>
            <p:blipFill>
              <a:blip r:embed="rId7"/>
              <a:stretch>
                <a:fillRect/>
              </a:stretch>
            </p:blipFill>
            <p:spPr>
              <a:xfrm>
                <a:off x="5280092" y="48297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E662F820-5B8D-4576-BF8E-2E47407C86A8}"/>
                  </a:ext>
                </a:extLst>
              </p14:cNvPr>
              <p14:cNvContentPartPr/>
              <p14:nvPr/>
            </p14:nvContentPartPr>
            <p14:xfrm>
              <a:off x="5178025" y="5475042"/>
              <a:ext cx="776520" cy="494640"/>
            </p14:xfrm>
          </p:contentPart>
        </mc:Choice>
        <mc:Fallback xmlns="">
          <p:pic>
            <p:nvPicPr>
              <p:cNvPr id="10" name="Ink 9">
                <a:extLst>
                  <a:ext uri="{FF2B5EF4-FFF2-40B4-BE49-F238E27FC236}">
                    <a16:creationId xmlns:a16="http://schemas.microsoft.com/office/drawing/2014/main" id="{E662F820-5B8D-4576-BF8E-2E47407C86A8}"/>
                  </a:ext>
                </a:extLst>
              </p:cNvPr>
              <p:cNvPicPr/>
              <p:nvPr/>
            </p:nvPicPr>
            <p:blipFill>
              <a:blip r:embed="rId9"/>
              <a:stretch>
                <a:fillRect/>
              </a:stretch>
            </p:blipFill>
            <p:spPr>
              <a:xfrm>
                <a:off x="5169025" y="5466042"/>
                <a:ext cx="794160" cy="512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C897EE81-C4B8-4A47-AA7F-F66DDCB90C9D}"/>
                  </a:ext>
                </a:extLst>
              </p14:cNvPr>
              <p14:cNvContentPartPr/>
              <p14:nvPr/>
            </p14:nvContentPartPr>
            <p14:xfrm>
              <a:off x="326132" y="5498972"/>
              <a:ext cx="1481760" cy="648000"/>
            </p14:xfrm>
          </p:contentPart>
        </mc:Choice>
        <mc:Fallback xmlns="">
          <p:pic>
            <p:nvPicPr>
              <p:cNvPr id="12" name="Ink 11">
                <a:extLst>
                  <a:ext uri="{FF2B5EF4-FFF2-40B4-BE49-F238E27FC236}">
                    <a16:creationId xmlns:a16="http://schemas.microsoft.com/office/drawing/2014/main" id="{C897EE81-C4B8-4A47-AA7F-F66DDCB90C9D}"/>
                  </a:ext>
                </a:extLst>
              </p:cNvPr>
              <p:cNvPicPr/>
              <p:nvPr/>
            </p:nvPicPr>
            <p:blipFill>
              <a:blip r:embed="rId11"/>
              <a:stretch>
                <a:fillRect/>
              </a:stretch>
            </p:blipFill>
            <p:spPr>
              <a:xfrm>
                <a:off x="317130" y="5489972"/>
                <a:ext cx="1499404" cy="665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E0A1BF7A-7EB3-40AC-B867-05C5EA4099F8}"/>
                  </a:ext>
                </a:extLst>
              </p14:cNvPr>
              <p14:cNvContentPartPr/>
              <p14:nvPr/>
            </p14:nvContentPartPr>
            <p14:xfrm>
              <a:off x="2995892" y="5584320"/>
              <a:ext cx="360" cy="360"/>
            </p14:xfrm>
          </p:contentPart>
        </mc:Choice>
        <mc:Fallback xmlns="">
          <p:pic>
            <p:nvPicPr>
              <p:cNvPr id="14" name="Ink 13">
                <a:extLst>
                  <a:ext uri="{FF2B5EF4-FFF2-40B4-BE49-F238E27FC236}">
                    <a16:creationId xmlns:a16="http://schemas.microsoft.com/office/drawing/2014/main" id="{E0A1BF7A-7EB3-40AC-B867-05C5EA4099F8}"/>
                  </a:ext>
                </a:extLst>
              </p:cNvPr>
              <p:cNvPicPr/>
              <p:nvPr/>
            </p:nvPicPr>
            <p:blipFill>
              <a:blip r:embed="rId7"/>
              <a:stretch>
                <a:fillRect/>
              </a:stretch>
            </p:blipFill>
            <p:spPr>
              <a:xfrm>
                <a:off x="2986892" y="55753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6C842A20-1F23-4C63-84C1-C3D3DD13A608}"/>
                  </a:ext>
                </a:extLst>
              </p14:cNvPr>
              <p14:cNvContentPartPr/>
              <p14:nvPr/>
            </p14:nvContentPartPr>
            <p14:xfrm>
              <a:off x="11323772" y="4923360"/>
              <a:ext cx="360" cy="360"/>
            </p14:xfrm>
          </p:contentPart>
        </mc:Choice>
        <mc:Fallback xmlns="">
          <p:pic>
            <p:nvPicPr>
              <p:cNvPr id="16" name="Ink 15">
                <a:extLst>
                  <a:ext uri="{FF2B5EF4-FFF2-40B4-BE49-F238E27FC236}">
                    <a16:creationId xmlns:a16="http://schemas.microsoft.com/office/drawing/2014/main" id="{6C842A20-1F23-4C63-84C1-C3D3DD13A608}"/>
                  </a:ext>
                </a:extLst>
              </p:cNvPr>
              <p:cNvPicPr/>
              <p:nvPr/>
            </p:nvPicPr>
            <p:blipFill>
              <a:blip r:embed="rId7"/>
              <a:stretch>
                <a:fillRect/>
              </a:stretch>
            </p:blipFill>
            <p:spPr>
              <a:xfrm>
                <a:off x="11314772" y="4914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1F7A0EE7-60E1-4811-92B4-31403D700267}"/>
                  </a:ext>
                </a:extLst>
              </p14:cNvPr>
              <p14:cNvContentPartPr/>
              <p14:nvPr/>
            </p14:nvContentPartPr>
            <p14:xfrm>
              <a:off x="11521052" y="4937400"/>
              <a:ext cx="360" cy="360"/>
            </p14:xfrm>
          </p:contentPart>
        </mc:Choice>
        <mc:Fallback xmlns="">
          <p:pic>
            <p:nvPicPr>
              <p:cNvPr id="18" name="Ink 17">
                <a:extLst>
                  <a:ext uri="{FF2B5EF4-FFF2-40B4-BE49-F238E27FC236}">
                    <a16:creationId xmlns:a16="http://schemas.microsoft.com/office/drawing/2014/main" id="{1F7A0EE7-60E1-4811-92B4-31403D700267}"/>
                  </a:ext>
                </a:extLst>
              </p:cNvPr>
              <p:cNvPicPr/>
              <p:nvPr/>
            </p:nvPicPr>
            <p:blipFill>
              <a:blip r:embed="rId7"/>
              <a:stretch>
                <a:fillRect/>
              </a:stretch>
            </p:blipFill>
            <p:spPr>
              <a:xfrm>
                <a:off x="11512052" y="49284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id="{122510EF-2888-4AFF-8E87-AA77525C38C7}"/>
                  </a:ext>
                </a:extLst>
              </p14:cNvPr>
              <p14:cNvContentPartPr/>
              <p14:nvPr/>
            </p14:nvContentPartPr>
            <p14:xfrm>
              <a:off x="10761452" y="4501440"/>
              <a:ext cx="360" cy="360"/>
            </p14:xfrm>
          </p:contentPart>
        </mc:Choice>
        <mc:Fallback xmlns="">
          <p:pic>
            <p:nvPicPr>
              <p:cNvPr id="19" name="Ink 18">
                <a:extLst>
                  <a:ext uri="{FF2B5EF4-FFF2-40B4-BE49-F238E27FC236}">
                    <a16:creationId xmlns:a16="http://schemas.microsoft.com/office/drawing/2014/main" id="{122510EF-2888-4AFF-8E87-AA77525C38C7}"/>
                  </a:ext>
                </a:extLst>
              </p:cNvPr>
              <p:cNvPicPr/>
              <p:nvPr/>
            </p:nvPicPr>
            <p:blipFill>
              <a:blip r:embed="rId7"/>
              <a:stretch>
                <a:fillRect/>
              </a:stretch>
            </p:blipFill>
            <p:spPr>
              <a:xfrm>
                <a:off x="10752452" y="4492440"/>
                <a:ext cx="18000" cy="18000"/>
              </a:xfrm>
              <a:prstGeom prst="rect">
                <a:avLst/>
              </a:prstGeom>
            </p:spPr>
          </p:pic>
        </mc:Fallback>
      </mc:AlternateContent>
      <p:grpSp>
        <p:nvGrpSpPr>
          <p:cNvPr id="23" name="Group 22">
            <a:extLst>
              <a:ext uri="{FF2B5EF4-FFF2-40B4-BE49-F238E27FC236}">
                <a16:creationId xmlns:a16="http://schemas.microsoft.com/office/drawing/2014/main" id="{D3172B06-CEB6-441E-86F2-7566FBBD871C}"/>
              </a:ext>
            </a:extLst>
          </p:cNvPr>
          <p:cNvGrpSpPr/>
          <p:nvPr/>
        </p:nvGrpSpPr>
        <p:grpSpPr>
          <a:xfrm>
            <a:off x="10325492" y="4205520"/>
            <a:ext cx="360" cy="360"/>
            <a:chOff x="10325492" y="4205520"/>
            <a:chExt cx="360" cy="360"/>
          </a:xfrm>
        </p:grpSpPr>
        <mc:AlternateContent xmlns:mc="http://schemas.openxmlformats.org/markup-compatibility/2006" xmlns:p14="http://schemas.microsoft.com/office/powerpoint/2010/main">
          <mc:Choice Requires="p14">
            <p:contentPart p14:bwMode="auto" r:id="rId16">
              <p14:nvContentPartPr>
                <p14:cNvPr id="20" name="Ink 19">
                  <a:extLst>
                    <a:ext uri="{FF2B5EF4-FFF2-40B4-BE49-F238E27FC236}">
                      <a16:creationId xmlns:a16="http://schemas.microsoft.com/office/drawing/2014/main" id="{31891934-A511-4869-B8C1-E897381F485A}"/>
                    </a:ext>
                  </a:extLst>
                </p14:cNvPr>
                <p14:cNvContentPartPr/>
                <p14:nvPr/>
              </p14:nvContentPartPr>
              <p14:xfrm>
                <a:off x="10325492" y="4205520"/>
                <a:ext cx="360" cy="360"/>
              </p14:xfrm>
            </p:contentPart>
          </mc:Choice>
          <mc:Fallback xmlns="">
            <p:pic>
              <p:nvPicPr>
                <p:cNvPr id="20" name="Ink 19">
                  <a:extLst>
                    <a:ext uri="{FF2B5EF4-FFF2-40B4-BE49-F238E27FC236}">
                      <a16:creationId xmlns:a16="http://schemas.microsoft.com/office/drawing/2014/main" id="{31891934-A511-4869-B8C1-E897381F485A}"/>
                    </a:ext>
                  </a:extLst>
                </p:cNvPr>
                <p:cNvPicPr/>
                <p:nvPr/>
              </p:nvPicPr>
              <p:blipFill>
                <a:blip r:embed="rId7"/>
                <a:stretch>
                  <a:fillRect/>
                </a:stretch>
              </p:blipFill>
              <p:spPr>
                <a:xfrm>
                  <a:off x="10316492" y="41965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Ink 20">
                  <a:extLst>
                    <a:ext uri="{FF2B5EF4-FFF2-40B4-BE49-F238E27FC236}">
                      <a16:creationId xmlns:a16="http://schemas.microsoft.com/office/drawing/2014/main" id="{8AC2A136-5C16-456E-942B-9958AC1BFA5E}"/>
                    </a:ext>
                  </a:extLst>
                </p14:cNvPr>
                <p14:cNvContentPartPr/>
                <p14:nvPr/>
              </p14:nvContentPartPr>
              <p14:xfrm>
                <a:off x="10325492" y="4205520"/>
                <a:ext cx="360" cy="360"/>
              </p14:xfrm>
            </p:contentPart>
          </mc:Choice>
          <mc:Fallback xmlns="">
            <p:pic>
              <p:nvPicPr>
                <p:cNvPr id="21" name="Ink 20">
                  <a:extLst>
                    <a:ext uri="{FF2B5EF4-FFF2-40B4-BE49-F238E27FC236}">
                      <a16:creationId xmlns:a16="http://schemas.microsoft.com/office/drawing/2014/main" id="{8AC2A136-5C16-456E-942B-9958AC1BFA5E}"/>
                    </a:ext>
                  </a:extLst>
                </p:cNvPr>
                <p:cNvPicPr/>
                <p:nvPr/>
              </p:nvPicPr>
              <p:blipFill>
                <a:blip r:embed="rId7"/>
                <a:stretch>
                  <a:fillRect/>
                </a:stretch>
              </p:blipFill>
              <p:spPr>
                <a:xfrm>
                  <a:off x="10316492" y="41965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id="{32A018E5-7EA0-4E8F-97AF-A41491C3238F}"/>
                    </a:ext>
                  </a:extLst>
                </p14:cNvPr>
                <p14:cNvContentPartPr/>
                <p14:nvPr/>
              </p14:nvContentPartPr>
              <p14:xfrm>
                <a:off x="10325492" y="4205520"/>
                <a:ext cx="360" cy="360"/>
              </p14:xfrm>
            </p:contentPart>
          </mc:Choice>
          <mc:Fallback xmlns="">
            <p:pic>
              <p:nvPicPr>
                <p:cNvPr id="22" name="Ink 21">
                  <a:extLst>
                    <a:ext uri="{FF2B5EF4-FFF2-40B4-BE49-F238E27FC236}">
                      <a16:creationId xmlns:a16="http://schemas.microsoft.com/office/drawing/2014/main" id="{32A018E5-7EA0-4E8F-97AF-A41491C3238F}"/>
                    </a:ext>
                  </a:extLst>
                </p:cNvPr>
                <p:cNvPicPr/>
                <p:nvPr/>
              </p:nvPicPr>
              <p:blipFill>
                <a:blip r:embed="rId7"/>
                <a:stretch>
                  <a:fillRect/>
                </a:stretch>
              </p:blipFill>
              <p:spPr>
                <a:xfrm>
                  <a:off x="10316492" y="419652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24" name="Ink 23">
                <a:extLst>
                  <a:ext uri="{FF2B5EF4-FFF2-40B4-BE49-F238E27FC236}">
                    <a16:creationId xmlns:a16="http://schemas.microsoft.com/office/drawing/2014/main" id="{85000B5C-AC53-45D8-8519-91361F2CDB55}"/>
                  </a:ext>
                </a:extLst>
              </p14:cNvPr>
              <p14:cNvContentPartPr/>
              <p14:nvPr/>
            </p14:nvContentPartPr>
            <p14:xfrm>
              <a:off x="9978381" y="3749786"/>
              <a:ext cx="360" cy="360"/>
            </p14:xfrm>
          </p:contentPart>
        </mc:Choice>
        <mc:Fallback xmlns="">
          <p:pic>
            <p:nvPicPr>
              <p:cNvPr id="24" name="Ink 23">
                <a:extLst>
                  <a:ext uri="{FF2B5EF4-FFF2-40B4-BE49-F238E27FC236}">
                    <a16:creationId xmlns:a16="http://schemas.microsoft.com/office/drawing/2014/main" id="{85000B5C-AC53-45D8-8519-91361F2CDB55}"/>
                  </a:ext>
                </a:extLst>
              </p:cNvPr>
              <p:cNvPicPr/>
              <p:nvPr/>
            </p:nvPicPr>
            <p:blipFill>
              <a:blip r:embed="rId7"/>
              <a:stretch>
                <a:fillRect/>
              </a:stretch>
            </p:blipFill>
            <p:spPr>
              <a:xfrm>
                <a:off x="9969381" y="3740786"/>
                <a:ext cx="18000" cy="18000"/>
              </a:xfrm>
              <a:prstGeom prst="rect">
                <a:avLst/>
              </a:prstGeom>
            </p:spPr>
          </p:pic>
        </mc:Fallback>
      </mc:AlternateContent>
      <p:grpSp>
        <p:nvGrpSpPr>
          <p:cNvPr id="27" name="Group 26">
            <a:extLst>
              <a:ext uri="{FF2B5EF4-FFF2-40B4-BE49-F238E27FC236}">
                <a16:creationId xmlns:a16="http://schemas.microsoft.com/office/drawing/2014/main" id="{7CDFFB36-3A91-4DC0-BF46-82331D37F398}"/>
              </a:ext>
            </a:extLst>
          </p:cNvPr>
          <p:cNvGrpSpPr/>
          <p:nvPr/>
        </p:nvGrpSpPr>
        <p:grpSpPr>
          <a:xfrm>
            <a:off x="9673821" y="4359626"/>
            <a:ext cx="360" cy="360"/>
            <a:chOff x="9673821" y="4359626"/>
            <a:chExt cx="360" cy="360"/>
          </a:xfrm>
        </p:grpSpPr>
        <mc:AlternateContent xmlns:mc="http://schemas.openxmlformats.org/markup-compatibility/2006" xmlns:p14="http://schemas.microsoft.com/office/powerpoint/2010/main">
          <mc:Choice Requires="p14">
            <p:contentPart p14:bwMode="auto" r:id="rId20">
              <p14:nvContentPartPr>
                <p14:cNvPr id="25" name="Ink 24">
                  <a:extLst>
                    <a:ext uri="{FF2B5EF4-FFF2-40B4-BE49-F238E27FC236}">
                      <a16:creationId xmlns:a16="http://schemas.microsoft.com/office/drawing/2014/main" id="{F491DE7C-AFE3-4504-8BEC-788E9D67FC88}"/>
                    </a:ext>
                  </a:extLst>
                </p14:cNvPr>
                <p14:cNvContentPartPr/>
                <p14:nvPr/>
              </p14:nvContentPartPr>
              <p14:xfrm>
                <a:off x="9673821" y="4359626"/>
                <a:ext cx="360" cy="360"/>
              </p14:xfrm>
            </p:contentPart>
          </mc:Choice>
          <mc:Fallback xmlns="">
            <p:pic>
              <p:nvPicPr>
                <p:cNvPr id="25" name="Ink 24">
                  <a:extLst>
                    <a:ext uri="{FF2B5EF4-FFF2-40B4-BE49-F238E27FC236}">
                      <a16:creationId xmlns:a16="http://schemas.microsoft.com/office/drawing/2014/main" id="{F491DE7C-AFE3-4504-8BEC-788E9D67FC88}"/>
                    </a:ext>
                  </a:extLst>
                </p:cNvPr>
                <p:cNvPicPr/>
                <p:nvPr/>
              </p:nvPicPr>
              <p:blipFill>
                <a:blip r:embed="rId7"/>
                <a:stretch>
                  <a:fillRect/>
                </a:stretch>
              </p:blipFill>
              <p:spPr>
                <a:xfrm>
                  <a:off x="9664821" y="43506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Ink 25">
                  <a:extLst>
                    <a:ext uri="{FF2B5EF4-FFF2-40B4-BE49-F238E27FC236}">
                      <a16:creationId xmlns:a16="http://schemas.microsoft.com/office/drawing/2014/main" id="{5E246BE2-A4F3-4C02-8F46-832181093371}"/>
                    </a:ext>
                  </a:extLst>
                </p14:cNvPr>
                <p14:cNvContentPartPr/>
                <p14:nvPr/>
              </p14:nvContentPartPr>
              <p14:xfrm>
                <a:off x="9673821" y="4359626"/>
                <a:ext cx="360" cy="360"/>
              </p14:xfrm>
            </p:contentPart>
          </mc:Choice>
          <mc:Fallback xmlns="">
            <p:pic>
              <p:nvPicPr>
                <p:cNvPr id="26" name="Ink 25">
                  <a:extLst>
                    <a:ext uri="{FF2B5EF4-FFF2-40B4-BE49-F238E27FC236}">
                      <a16:creationId xmlns:a16="http://schemas.microsoft.com/office/drawing/2014/main" id="{5E246BE2-A4F3-4C02-8F46-832181093371}"/>
                    </a:ext>
                  </a:extLst>
                </p:cNvPr>
                <p:cNvPicPr/>
                <p:nvPr/>
              </p:nvPicPr>
              <p:blipFill>
                <a:blip r:embed="rId7"/>
                <a:stretch>
                  <a:fillRect/>
                </a:stretch>
              </p:blipFill>
              <p:spPr>
                <a:xfrm>
                  <a:off x="9664821" y="4350626"/>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8" name="Ink 27">
                <a:extLst>
                  <a:ext uri="{FF2B5EF4-FFF2-40B4-BE49-F238E27FC236}">
                    <a16:creationId xmlns:a16="http://schemas.microsoft.com/office/drawing/2014/main" id="{5261E07D-D635-40AC-A3FD-97C467120775}"/>
                  </a:ext>
                </a:extLst>
              </p14:cNvPr>
              <p14:cNvContentPartPr/>
              <p14:nvPr/>
            </p14:nvContentPartPr>
            <p14:xfrm>
              <a:off x="8083701" y="4691186"/>
              <a:ext cx="360" cy="360"/>
            </p14:xfrm>
          </p:contentPart>
        </mc:Choice>
        <mc:Fallback xmlns="">
          <p:pic>
            <p:nvPicPr>
              <p:cNvPr id="28" name="Ink 27">
                <a:extLst>
                  <a:ext uri="{FF2B5EF4-FFF2-40B4-BE49-F238E27FC236}">
                    <a16:creationId xmlns:a16="http://schemas.microsoft.com/office/drawing/2014/main" id="{5261E07D-D635-40AC-A3FD-97C467120775}"/>
                  </a:ext>
                </a:extLst>
              </p:cNvPr>
              <p:cNvPicPr/>
              <p:nvPr/>
            </p:nvPicPr>
            <p:blipFill>
              <a:blip r:embed="rId7"/>
              <a:stretch>
                <a:fillRect/>
              </a:stretch>
            </p:blipFill>
            <p:spPr>
              <a:xfrm>
                <a:off x="8074701" y="46821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Ink 28">
                <a:extLst>
                  <a:ext uri="{FF2B5EF4-FFF2-40B4-BE49-F238E27FC236}">
                    <a16:creationId xmlns:a16="http://schemas.microsoft.com/office/drawing/2014/main" id="{54AADF7C-F2BF-4065-AAF9-AC5A98354ED4}"/>
                  </a:ext>
                </a:extLst>
              </p14:cNvPr>
              <p14:cNvContentPartPr/>
              <p14:nvPr/>
            </p14:nvContentPartPr>
            <p14:xfrm>
              <a:off x="8083701" y="4691186"/>
              <a:ext cx="360" cy="360"/>
            </p14:xfrm>
          </p:contentPart>
        </mc:Choice>
        <mc:Fallback xmlns="">
          <p:pic>
            <p:nvPicPr>
              <p:cNvPr id="29" name="Ink 28">
                <a:extLst>
                  <a:ext uri="{FF2B5EF4-FFF2-40B4-BE49-F238E27FC236}">
                    <a16:creationId xmlns:a16="http://schemas.microsoft.com/office/drawing/2014/main" id="{54AADF7C-F2BF-4065-AAF9-AC5A98354ED4}"/>
                  </a:ext>
                </a:extLst>
              </p:cNvPr>
              <p:cNvPicPr/>
              <p:nvPr/>
            </p:nvPicPr>
            <p:blipFill>
              <a:blip r:embed="rId7"/>
              <a:stretch>
                <a:fillRect/>
              </a:stretch>
            </p:blipFill>
            <p:spPr>
              <a:xfrm>
                <a:off x="8074701" y="46821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Ink 29">
                <a:extLst>
                  <a:ext uri="{FF2B5EF4-FFF2-40B4-BE49-F238E27FC236}">
                    <a16:creationId xmlns:a16="http://schemas.microsoft.com/office/drawing/2014/main" id="{5D896FDF-7BD1-4B19-B421-AEF7025C4289}"/>
                  </a:ext>
                </a:extLst>
              </p14:cNvPr>
              <p14:cNvContentPartPr/>
              <p14:nvPr/>
            </p14:nvContentPartPr>
            <p14:xfrm>
              <a:off x="8295381" y="1338146"/>
              <a:ext cx="360" cy="360"/>
            </p14:xfrm>
          </p:contentPart>
        </mc:Choice>
        <mc:Fallback xmlns="">
          <p:pic>
            <p:nvPicPr>
              <p:cNvPr id="30" name="Ink 29">
                <a:extLst>
                  <a:ext uri="{FF2B5EF4-FFF2-40B4-BE49-F238E27FC236}">
                    <a16:creationId xmlns:a16="http://schemas.microsoft.com/office/drawing/2014/main" id="{5D896FDF-7BD1-4B19-B421-AEF7025C4289}"/>
                  </a:ext>
                </a:extLst>
              </p:cNvPr>
              <p:cNvPicPr/>
              <p:nvPr/>
            </p:nvPicPr>
            <p:blipFill>
              <a:blip r:embed="rId7"/>
              <a:stretch>
                <a:fillRect/>
              </a:stretch>
            </p:blipFill>
            <p:spPr>
              <a:xfrm>
                <a:off x="8286381" y="1329146"/>
                <a:ext cx="18000" cy="18000"/>
              </a:xfrm>
              <a:prstGeom prst="rect">
                <a:avLst/>
              </a:prstGeom>
            </p:spPr>
          </p:pic>
        </mc:Fallback>
      </mc:AlternateContent>
      <p:grpSp>
        <p:nvGrpSpPr>
          <p:cNvPr id="40" name="Group 39">
            <a:extLst>
              <a:ext uri="{FF2B5EF4-FFF2-40B4-BE49-F238E27FC236}">
                <a16:creationId xmlns:a16="http://schemas.microsoft.com/office/drawing/2014/main" id="{76B35C0F-D83A-4FD6-9217-D70F3E552C58}"/>
              </a:ext>
            </a:extLst>
          </p:cNvPr>
          <p:cNvGrpSpPr/>
          <p:nvPr/>
        </p:nvGrpSpPr>
        <p:grpSpPr>
          <a:xfrm>
            <a:off x="9249741" y="4545386"/>
            <a:ext cx="360" cy="360"/>
            <a:chOff x="9249741" y="4545386"/>
            <a:chExt cx="360" cy="360"/>
          </a:xfrm>
        </p:grpSpPr>
        <mc:AlternateContent xmlns:mc="http://schemas.openxmlformats.org/markup-compatibility/2006" xmlns:p14="http://schemas.microsoft.com/office/powerpoint/2010/main">
          <mc:Choice Requires="p14">
            <p:contentPart p14:bwMode="auto" r:id="rId25">
              <p14:nvContentPartPr>
                <p14:cNvPr id="34" name="Ink 33">
                  <a:extLst>
                    <a:ext uri="{FF2B5EF4-FFF2-40B4-BE49-F238E27FC236}">
                      <a16:creationId xmlns:a16="http://schemas.microsoft.com/office/drawing/2014/main" id="{EB0CA738-1C4D-4550-8189-BD2FE589DD66}"/>
                    </a:ext>
                  </a:extLst>
                </p14:cNvPr>
                <p14:cNvContentPartPr/>
                <p14:nvPr/>
              </p14:nvContentPartPr>
              <p14:xfrm>
                <a:off x="9249741" y="4545386"/>
                <a:ext cx="360" cy="360"/>
              </p14:xfrm>
            </p:contentPart>
          </mc:Choice>
          <mc:Fallback xmlns="">
            <p:pic>
              <p:nvPicPr>
                <p:cNvPr id="34" name="Ink 33">
                  <a:extLst>
                    <a:ext uri="{FF2B5EF4-FFF2-40B4-BE49-F238E27FC236}">
                      <a16:creationId xmlns:a16="http://schemas.microsoft.com/office/drawing/2014/main" id="{EB0CA738-1C4D-4550-8189-BD2FE589DD66}"/>
                    </a:ext>
                  </a:extLst>
                </p:cNvPr>
                <p:cNvPicPr/>
                <p:nvPr/>
              </p:nvPicPr>
              <p:blipFill>
                <a:blip r:embed="rId7"/>
                <a:stretch>
                  <a:fillRect/>
                </a:stretch>
              </p:blipFill>
              <p:spPr>
                <a:xfrm>
                  <a:off x="9240741" y="45363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Ink 34">
                  <a:extLst>
                    <a:ext uri="{FF2B5EF4-FFF2-40B4-BE49-F238E27FC236}">
                      <a16:creationId xmlns:a16="http://schemas.microsoft.com/office/drawing/2014/main" id="{95F21085-1759-4454-8637-A17257F47C67}"/>
                    </a:ext>
                  </a:extLst>
                </p14:cNvPr>
                <p14:cNvContentPartPr/>
                <p14:nvPr/>
              </p14:nvContentPartPr>
              <p14:xfrm>
                <a:off x="9249741" y="4545386"/>
                <a:ext cx="360" cy="360"/>
              </p14:xfrm>
            </p:contentPart>
          </mc:Choice>
          <mc:Fallback xmlns="">
            <p:pic>
              <p:nvPicPr>
                <p:cNvPr id="35" name="Ink 34">
                  <a:extLst>
                    <a:ext uri="{FF2B5EF4-FFF2-40B4-BE49-F238E27FC236}">
                      <a16:creationId xmlns:a16="http://schemas.microsoft.com/office/drawing/2014/main" id="{95F21085-1759-4454-8637-A17257F47C67}"/>
                    </a:ext>
                  </a:extLst>
                </p:cNvPr>
                <p:cNvPicPr/>
                <p:nvPr/>
              </p:nvPicPr>
              <p:blipFill>
                <a:blip r:embed="rId7"/>
                <a:stretch>
                  <a:fillRect/>
                </a:stretch>
              </p:blipFill>
              <p:spPr>
                <a:xfrm>
                  <a:off x="9240741" y="45363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Ink 35">
                  <a:extLst>
                    <a:ext uri="{FF2B5EF4-FFF2-40B4-BE49-F238E27FC236}">
                      <a16:creationId xmlns:a16="http://schemas.microsoft.com/office/drawing/2014/main" id="{AC1F1851-450A-4C5E-BFCF-F243CBCE6F8D}"/>
                    </a:ext>
                  </a:extLst>
                </p14:cNvPr>
                <p14:cNvContentPartPr/>
                <p14:nvPr/>
              </p14:nvContentPartPr>
              <p14:xfrm>
                <a:off x="9249741" y="4545386"/>
                <a:ext cx="360" cy="360"/>
              </p14:xfrm>
            </p:contentPart>
          </mc:Choice>
          <mc:Fallback xmlns="">
            <p:pic>
              <p:nvPicPr>
                <p:cNvPr id="36" name="Ink 35">
                  <a:extLst>
                    <a:ext uri="{FF2B5EF4-FFF2-40B4-BE49-F238E27FC236}">
                      <a16:creationId xmlns:a16="http://schemas.microsoft.com/office/drawing/2014/main" id="{AC1F1851-450A-4C5E-BFCF-F243CBCE6F8D}"/>
                    </a:ext>
                  </a:extLst>
                </p:cNvPr>
                <p:cNvPicPr/>
                <p:nvPr/>
              </p:nvPicPr>
              <p:blipFill>
                <a:blip r:embed="rId7"/>
                <a:stretch>
                  <a:fillRect/>
                </a:stretch>
              </p:blipFill>
              <p:spPr>
                <a:xfrm>
                  <a:off x="9240741" y="4536386"/>
                  <a:ext cx="18000" cy="18000"/>
                </a:xfrm>
                <a:prstGeom prst="rect">
                  <a:avLst/>
                </a:prstGeom>
              </p:spPr>
            </p:pic>
          </mc:Fallback>
        </mc:AlternateContent>
      </p:grpSp>
      <p:grpSp>
        <p:nvGrpSpPr>
          <p:cNvPr id="39" name="Group 38">
            <a:extLst>
              <a:ext uri="{FF2B5EF4-FFF2-40B4-BE49-F238E27FC236}">
                <a16:creationId xmlns:a16="http://schemas.microsoft.com/office/drawing/2014/main" id="{FF008AAD-3891-4F68-B235-8F994A39D4E1}"/>
              </a:ext>
            </a:extLst>
          </p:cNvPr>
          <p:cNvGrpSpPr/>
          <p:nvPr/>
        </p:nvGrpSpPr>
        <p:grpSpPr>
          <a:xfrm>
            <a:off x="9395181" y="2133026"/>
            <a:ext cx="360" cy="360"/>
            <a:chOff x="9395181" y="2133026"/>
            <a:chExt cx="360" cy="360"/>
          </a:xfrm>
        </p:grpSpPr>
        <mc:AlternateContent xmlns:mc="http://schemas.openxmlformats.org/markup-compatibility/2006" xmlns:p14="http://schemas.microsoft.com/office/powerpoint/2010/main">
          <mc:Choice Requires="p14">
            <p:contentPart p14:bwMode="auto" r:id="rId28">
              <p14:nvContentPartPr>
                <p14:cNvPr id="37" name="Ink 36">
                  <a:extLst>
                    <a:ext uri="{FF2B5EF4-FFF2-40B4-BE49-F238E27FC236}">
                      <a16:creationId xmlns:a16="http://schemas.microsoft.com/office/drawing/2014/main" id="{A34D1B94-DADB-4EB5-AFD4-E29C3C210292}"/>
                    </a:ext>
                  </a:extLst>
                </p14:cNvPr>
                <p14:cNvContentPartPr/>
                <p14:nvPr/>
              </p14:nvContentPartPr>
              <p14:xfrm>
                <a:off x="9395181" y="2133026"/>
                <a:ext cx="360" cy="360"/>
              </p14:xfrm>
            </p:contentPart>
          </mc:Choice>
          <mc:Fallback xmlns="">
            <p:pic>
              <p:nvPicPr>
                <p:cNvPr id="37" name="Ink 36">
                  <a:extLst>
                    <a:ext uri="{FF2B5EF4-FFF2-40B4-BE49-F238E27FC236}">
                      <a16:creationId xmlns:a16="http://schemas.microsoft.com/office/drawing/2014/main" id="{A34D1B94-DADB-4EB5-AFD4-E29C3C210292}"/>
                    </a:ext>
                  </a:extLst>
                </p:cNvPr>
                <p:cNvPicPr/>
                <p:nvPr/>
              </p:nvPicPr>
              <p:blipFill>
                <a:blip r:embed="rId7"/>
                <a:stretch>
                  <a:fillRect/>
                </a:stretch>
              </p:blipFill>
              <p:spPr>
                <a:xfrm>
                  <a:off x="9386181" y="21240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8" name="Ink 37">
                  <a:extLst>
                    <a:ext uri="{FF2B5EF4-FFF2-40B4-BE49-F238E27FC236}">
                      <a16:creationId xmlns:a16="http://schemas.microsoft.com/office/drawing/2014/main" id="{08D0FAC6-684B-4AE7-9A0A-8FD4DF71C16E}"/>
                    </a:ext>
                  </a:extLst>
                </p14:cNvPr>
                <p14:cNvContentPartPr/>
                <p14:nvPr/>
              </p14:nvContentPartPr>
              <p14:xfrm>
                <a:off x="9395181" y="2133026"/>
                <a:ext cx="360" cy="360"/>
              </p14:xfrm>
            </p:contentPart>
          </mc:Choice>
          <mc:Fallback xmlns="">
            <p:pic>
              <p:nvPicPr>
                <p:cNvPr id="38" name="Ink 37">
                  <a:extLst>
                    <a:ext uri="{FF2B5EF4-FFF2-40B4-BE49-F238E27FC236}">
                      <a16:creationId xmlns:a16="http://schemas.microsoft.com/office/drawing/2014/main" id="{08D0FAC6-684B-4AE7-9A0A-8FD4DF71C16E}"/>
                    </a:ext>
                  </a:extLst>
                </p:cNvPr>
                <p:cNvPicPr/>
                <p:nvPr/>
              </p:nvPicPr>
              <p:blipFill>
                <a:blip r:embed="rId7"/>
                <a:stretch>
                  <a:fillRect/>
                </a:stretch>
              </p:blipFill>
              <p:spPr>
                <a:xfrm>
                  <a:off x="9386181" y="2124026"/>
                  <a:ext cx="18000" cy="18000"/>
                </a:xfrm>
                <a:prstGeom prst="rect">
                  <a:avLst/>
                </a:prstGeom>
              </p:spPr>
            </p:pic>
          </mc:Fallback>
        </mc:AlternateContent>
      </p:grpSp>
    </p:spTree>
    <p:extLst>
      <p:ext uri="{BB962C8B-B14F-4D97-AF65-F5344CB8AC3E}">
        <p14:creationId xmlns:p14="http://schemas.microsoft.com/office/powerpoint/2010/main" val="3115423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0486-F768-40FB-98E3-FB5885CDABEC}"/>
              </a:ext>
            </a:extLst>
          </p:cNvPr>
          <p:cNvSpPr>
            <a:spLocks noGrp="1"/>
          </p:cNvSpPr>
          <p:nvPr>
            <p:ph type="title"/>
          </p:nvPr>
        </p:nvSpPr>
        <p:spPr>
          <a:xfrm>
            <a:off x="635457" y="6217921"/>
            <a:ext cx="9913273" cy="474427"/>
          </a:xfrm>
        </p:spPr>
        <p:txBody>
          <a:bodyPr vert="horz" lIns="91440" tIns="45720" rIns="91440" bIns="45720" rtlCol="0" anchor="b">
            <a:normAutofit fontScale="90000"/>
          </a:bodyPr>
          <a:lstStyle/>
          <a:p>
            <a:pPr algn="ctr"/>
            <a:r>
              <a:rPr lang="en-US" sz="3200">
                <a:solidFill>
                  <a:schemeClr val="tx1">
                    <a:lumMod val="85000"/>
                    <a:lumOff val="15000"/>
                  </a:schemeClr>
                </a:solidFill>
              </a:rPr>
              <a:t>4/8/21 Slide Network Call </a:t>
            </a:r>
          </a:p>
        </p:txBody>
      </p:sp>
      <p:pic>
        <p:nvPicPr>
          <p:cNvPr id="1026" name="Picture 2">
            <a:extLst>
              <a:ext uri="{FF2B5EF4-FFF2-40B4-BE49-F238E27FC236}">
                <a16:creationId xmlns:a16="http://schemas.microsoft.com/office/drawing/2014/main" id="{6EDAA8A6-DF21-43B3-A94E-BC95B241E6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5456" y="640079"/>
            <a:ext cx="10350595" cy="51908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23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9161-F063-4ED6-AE4A-F174F2A3CF6A}"/>
              </a:ext>
            </a:extLst>
          </p:cNvPr>
          <p:cNvSpPr>
            <a:spLocks noGrp="1"/>
          </p:cNvSpPr>
          <p:nvPr>
            <p:ph type="title"/>
          </p:nvPr>
        </p:nvSpPr>
        <p:spPr>
          <a:xfrm>
            <a:off x="861391" y="69574"/>
            <a:ext cx="10643221" cy="1835426"/>
          </a:xfrm>
        </p:spPr>
        <p:txBody>
          <a:bodyPr/>
          <a:lstStyle/>
          <a:p>
            <a:pPr algn="ctr"/>
            <a:r>
              <a:rPr lang="en-US"/>
              <a:t>CFS 718-C Checklist and BGC Training Material </a:t>
            </a:r>
          </a:p>
        </p:txBody>
      </p:sp>
      <p:sp>
        <p:nvSpPr>
          <p:cNvPr id="3" name="Content Placeholder 2">
            <a:extLst>
              <a:ext uri="{FF2B5EF4-FFF2-40B4-BE49-F238E27FC236}">
                <a16:creationId xmlns:a16="http://schemas.microsoft.com/office/drawing/2014/main" id="{F724CE86-505E-4BF2-B39D-DBA8E6301A78}"/>
              </a:ext>
            </a:extLst>
          </p:cNvPr>
          <p:cNvSpPr>
            <a:spLocks noGrp="1"/>
          </p:cNvSpPr>
          <p:nvPr>
            <p:ph idx="1"/>
          </p:nvPr>
        </p:nvSpPr>
        <p:spPr>
          <a:xfrm>
            <a:off x="2279375" y="967409"/>
            <a:ext cx="9225238" cy="3154017"/>
          </a:xfrm>
        </p:spPr>
        <p:txBody>
          <a:bodyPr vert="horz" lIns="91440" tIns="45720" rIns="91440" bIns="45720" rtlCol="0" anchor="t">
            <a:normAutofit/>
          </a:bodyPr>
          <a:lstStyle/>
          <a:p>
            <a:r>
              <a:rPr lang="en-US" sz="2000"/>
              <a:t>Please use the CFS 718-C checklist and make sure all items are filled out completely and clear before sending CFS 718-C BGC application to Illinois CASA . </a:t>
            </a:r>
          </a:p>
          <a:p>
            <a:r>
              <a:rPr lang="en-US" sz="2000"/>
              <a:t>Utilize the background check training material posted to the Illinois CASA website, under -What we do, Training, and Background Check.</a:t>
            </a:r>
          </a:p>
          <a:p>
            <a:r>
              <a:rPr lang="en-US" sz="2000"/>
              <a:t>This section of the Illinois Website will be used to upload updated training material and BGC forms.</a:t>
            </a:r>
          </a:p>
          <a:p>
            <a:endParaRPr lang="en-US"/>
          </a:p>
        </p:txBody>
      </p:sp>
      <p:pic>
        <p:nvPicPr>
          <p:cNvPr id="5" name="Picture 4">
            <a:extLst>
              <a:ext uri="{FF2B5EF4-FFF2-40B4-BE49-F238E27FC236}">
                <a16:creationId xmlns:a16="http://schemas.microsoft.com/office/drawing/2014/main" id="{5293EF36-66CA-4058-8312-468181F2B337}"/>
              </a:ext>
            </a:extLst>
          </p:cNvPr>
          <p:cNvPicPr>
            <a:picLocks noChangeAspect="1"/>
          </p:cNvPicPr>
          <p:nvPr/>
        </p:nvPicPr>
        <p:blipFill rotWithShape="1">
          <a:blip r:embed="rId2"/>
          <a:srcRect l="487" t="10527" r="1296" b="27494"/>
          <a:stretch/>
        </p:blipFill>
        <p:spPr>
          <a:xfrm>
            <a:off x="2756452" y="4027329"/>
            <a:ext cx="7782443" cy="2761097"/>
          </a:xfrm>
          <a:prstGeom prst="rect">
            <a:avLst/>
          </a:prstGeom>
        </p:spPr>
      </p:pic>
      <p:sp>
        <p:nvSpPr>
          <p:cNvPr id="6" name="Arrow: Down 5">
            <a:extLst>
              <a:ext uri="{FF2B5EF4-FFF2-40B4-BE49-F238E27FC236}">
                <a16:creationId xmlns:a16="http://schemas.microsoft.com/office/drawing/2014/main" id="{ACC9DC82-D405-4522-9F79-380B40C40C1F}"/>
              </a:ext>
            </a:extLst>
          </p:cNvPr>
          <p:cNvSpPr/>
          <p:nvPr/>
        </p:nvSpPr>
        <p:spPr>
          <a:xfrm>
            <a:off x="7832035" y="4638260"/>
            <a:ext cx="251792" cy="27025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0515497D-CF4B-419C-8BFF-F63297DB6847}"/>
              </a:ext>
            </a:extLst>
          </p:cNvPr>
          <p:cNvSpPr/>
          <p:nvPr/>
        </p:nvSpPr>
        <p:spPr>
          <a:xfrm>
            <a:off x="9147416" y="6057742"/>
            <a:ext cx="288132" cy="3720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616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1775-4747-41FA-AB00-A453649DA91F}"/>
              </a:ext>
            </a:extLst>
          </p:cNvPr>
          <p:cNvSpPr>
            <a:spLocks noGrp="1"/>
          </p:cNvSpPr>
          <p:nvPr>
            <p:ph type="title"/>
          </p:nvPr>
        </p:nvSpPr>
        <p:spPr/>
        <p:txBody>
          <a:bodyPr/>
          <a:lstStyle/>
          <a:p>
            <a:r>
              <a:rPr lang="en-US"/>
              <a:t>Final Reminders</a:t>
            </a:r>
          </a:p>
        </p:txBody>
      </p:sp>
      <p:sp>
        <p:nvSpPr>
          <p:cNvPr id="3" name="Content Placeholder 2">
            <a:extLst>
              <a:ext uri="{FF2B5EF4-FFF2-40B4-BE49-F238E27FC236}">
                <a16:creationId xmlns:a16="http://schemas.microsoft.com/office/drawing/2014/main" id="{C03EAF8A-D9DC-40A8-A38B-74A6F94B9257}"/>
              </a:ext>
            </a:extLst>
          </p:cNvPr>
          <p:cNvSpPr>
            <a:spLocks noGrp="1"/>
          </p:cNvSpPr>
          <p:nvPr>
            <p:ph idx="1"/>
          </p:nvPr>
        </p:nvSpPr>
        <p:spPr/>
        <p:txBody>
          <a:bodyPr vert="horz" lIns="91440" tIns="45720" rIns="91440" bIns="45720" rtlCol="0" anchor="t">
            <a:normAutofit/>
          </a:bodyPr>
          <a:lstStyle/>
          <a:p>
            <a:r>
              <a:rPr lang="en-US" sz="2400"/>
              <a:t>All programs are </a:t>
            </a:r>
            <a:r>
              <a:rPr lang="en-US" sz="2400" i="1"/>
              <a:t>expected</a:t>
            </a:r>
            <a:r>
              <a:rPr lang="en-US" sz="2400"/>
              <a:t> to encrypt and/or secure their background check information in order to protect the confidential information of our volunteers (i.e. electronic and physical information)</a:t>
            </a:r>
          </a:p>
          <a:p>
            <a:r>
              <a:rPr lang="en-US" sz="2400"/>
              <a:t>All programs are expected to have an internal background check process/system</a:t>
            </a:r>
          </a:p>
          <a:p>
            <a:r>
              <a:rPr lang="en-US" sz="2400"/>
              <a:t>All volunteers, staff and board members are required to undergo the background check process through Illinois CASA/DCFS. </a:t>
            </a:r>
            <a:r>
              <a:rPr lang="en-US"/>
              <a:t> </a:t>
            </a:r>
          </a:p>
        </p:txBody>
      </p:sp>
    </p:spTree>
    <p:extLst>
      <p:ext uri="{BB962C8B-B14F-4D97-AF65-F5344CB8AC3E}">
        <p14:creationId xmlns:p14="http://schemas.microsoft.com/office/powerpoint/2010/main" val="1558052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8B7F-C059-4B59-8DE6-3C434BDDEC41}"/>
              </a:ext>
            </a:extLst>
          </p:cNvPr>
          <p:cNvSpPr>
            <a:spLocks noGrp="1"/>
          </p:cNvSpPr>
          <p:nvPr>
            <p:ph type="title"/>
          </p:nvPr>
        </p:nvSpPr>
        <p:spPr/>
        <p:txBody>
          <a:bodyPr>
            <a:normAutofit/>
          </a:bodyPr>
          <a:lstStyle/>
          <a:p>
            <a:r>
              <a:rPr lang="en-US" b="1"/>
              <a:t>Background Check  - Q&amp;A</a:t>
            </a:r>
          </a:p>
        </p:txBody>
      </p:sp>
      <p:graphicFrame>
        <p:nvGraphicFramePr>
          <p:cNvPr id="24" name="Content Placeholder 2">
            <a:extLst>
              <a:ext uri="{FF2B5EF4-FFF2-40B4-BE49-F238E27FC236}">
                <a16:creationId xmlns:a16="http://schemas.microsoft.com/office/drawing/2014/main" id="{4ACFAB0D-BC1F-456F-98BD-13F440B65C49}"/>
              </a:ext>
            </a:extLst>
          </p:cNvPr>
          <p:cNvGraphicFramePr>
            <a:graphicFrameLocks noGrp="1"/>
          </p:cNvGraphicFramePr>
          <p:nvPr>
            <p:ph idx="1"/>
            <p:extLst>
              <p:ext uri="{D42A27DB-BD31-4B8C-83A1-F6EECF244321}">
                <p14:modId xmlns:p14="http://schemas.microsoft.com/office/powerpoint/2010/main" val="1418951713"/>
              </p:ext>
            </p:extLst>
          </p:nvPr>
        </p:nvGraphicFramePr>
        <p:xfrm>
          <a:off x="2398644" y="2001078"/>
          <a:ext cx="9089520" cy="4426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23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015E-CAA4-4D1D-8084-2CF27FD34149}"/>
              </a:ext>
            </a:extLst>
          </p:cNvPr>
          <p:cNvSpPr>
            <a:spLocks noGrp="1"/>
          </p:cNvSpPr>
          <p:nvPr>
            <p:ph type="title"/>
          </p:nvPr>
        </p:nvSpPr>
        <p:spPr/>
        <p:txBody>
          <a:bodyPr/>
          <a:lstStyle/>
          <a:p>
            <a:r>
              <a:rPr lang="en-US">
                <a:cs typeface="Calibri Light"/>
              </a:rPr>
              <a:t>Introductions</a:t>
            </a:r>
            <a:endParaRPr lang="en-US"/>
          </a:p>
        </p:txBody>
      </p:sp>
      <p:sp>
        <p:nvSpPr>
          <p:cNvPr id="3" name="Content Placeholder 2">
            <a:extLst>
              <a:ext uri="{FF2B5EF4-FFF2-40B4-BE49-F238E27FC236}">
                <a16:creationId xmlns:a16="http://schemas.microsoft.com/office/drawing/2014/main" id="{7C469088-B623-4CF4-A030-401A07F6CCA1}"/>
              </a:ext>
            </a:extLst>
          </p:cNvPr>
          <p:cNvSpPr>
            <a:spLocks noGrp="1"/>
          </p:cNvSpPr>
          <p:nvPr>
            <p:ph idx="1"/>
          </p:nvPr>
        </p:nvSpPr>
        <p:spPr>
          <a:xfrm>
            <a:off x="503583" y="1908312"/>
            <a:ext cx="11383617" cy="4663083"/>
          </a:xfrm>
        </p:spPr>
        <p:txBody>
          <a:bodyPr vert="horz" lIns="0" tIns="45720" rIns="0" bIns="45720" rtlCol="0" anchor="t">
            <a:normAutofit/>
          </a:bodyPr>
          <a:lstStyle/>
          <a:p>
            <a:endParaRPr lang="en-US"/>
          </a:p>
          <a:p>
            <a:endParaRPr lang="en-US" sz="3300">
              <a:cs typeface="Calibri" panose="020F0502020204030204"/>
            </a:endParaRPr>
          </a:p>
          <a:p>
            <a:endParaRPr lang="en-US">
              <a:cs typeface="Calibri" panose="020F0502020204030204"/>
            </a:endParaRPr>
          </a:p>
          <a:p>
            <a:endParaRPr lang="en-US">
              <a:cs typeface="Calibri" panose="020F0502020204030204"/>
            </a:endParaRPr>
          </a:p>
        </p:txBody>
      </p:sp>
      <p:sp>
        <p:nvSpPr>
          <p:cNvPr id="5" name="TextBox 4">
            <a:extLst>
              <a:ext uri="{FF2B5EF4-FFF2-40B4-BE49-F238E27FC236}">
                <a16:creationId xmlns:a16="http://schemas.microsoft.com/office/drawing/2014/main" id="{3A007AD8-5C96-433C-9776-1CBC87244E7F}"/>
              </a:ext>
            </a:extLst>
          </p:cNvPr>
          <p:cNvSpPr txBox="1"/>
          <p:nvPr/>
        </p:nvSpPr>
        <p:spPr>
          <a:xfrm>
            <a:off x="2592926" y="1669774"/>
            <a:ext cx="8604958" cy="3631763"/>
          </a:xfrm>
          <a:prstGeom prst="rect">
            <a:avLst/>
          </a:prstGeom>
          <a:noFill/>
        </p:spPr>
        <p:txBody>
          <a:bodyPr wrap="square" lIns="91440" tIns="45720" rIns="91440" bIns="45720" anchor="t">
            <a:spAutoFit/>
          </a:bodyPr>
          <a:lstStyle/>
          <a:p>
            <a:pPr>
              <a:buFont typeface="Wingdings 3" charset="2"/>
              <a:buChar char=""/>
            </a:pPr>
            <a:endParaRPr lang="en-US">
              <a:solidFill>
                <a:schemeClr val="tx1">
                  <a:lumMod val="75000"/>
                  <a:lumOff val="25000"/>
                </a:schemeClr>
              </a:solidFill>
            </a:endParaRPr>
          </a:p>
          <a:p>
            <a:r>
              <a:rPr lang="en-US" sz="2400" b="1" i="1">
                <a:solidFill>
                  <a:schemeClr val="tx1">
                    <a:lumMod val="75000"/>
                    <a:lumOff val="25000"/>
                  </a:schemeClr>
                </a:solidFill>
              </a:rPr>
              <a:t>Illinois Association of Court Appointed Special Advocates:</a:t>
            </a:r>
          </a:p>
          <a:p>
            <a:r>
              <a:rPr lang="en-US" sz="2400" b="1">
                <a:solidFill>
                  <a:srgbClr val="002060"/>
                </a:solidFill>
              </a:rPr>
              <a:t>Adela Gonzalez, Office Administrator      </a:t>
            </a:r>
          </a:p>
          <a:p>
            <a:r>
              <a:rPr lang="en-US" sz="2400" b="1">
                <a:solidFill>
                  <a:srgbClr val="002060"/>
                </a:solidFill>
              </a:rPr>
              <a:t>Beatriz Valdez, Deputy Director</a:t>
            </a:r>
          </a:p>
          <a:p>
            <a:r>
              <a:rPr lang="en-US" sz="2400" b="1">
                <a:solidFill>
                  <a:srgbClr val="002060"/>
                </a:solidFill>
              </a:rPr>
              <a:t>Jennifer Almaraz, Project Assistant </a:t>
            </a:r>
          </a:p>
          <a:p>
            <a:pPr indent="-228600">
              <a:buFont typeface="Wingdings 3" charset="2"/>
              <a:buChar char=""/>
            </a:pPr>
            <a:endParaRPr lang="en-US" sz="2400">
              <a:solidFill>
                <a:schemeClr val="tx1">
                  <a:lumMod val="75000"/>
                  <a:lumOff val="25000"/>
                </a:schemeClr>
              </a:solidFill>
            </a:endParaRPr>
          </a:p>
          <a:p>
            <a:r>
              <a:rPr lang="en-US" sz="2400" b="1" i="1">
                <a:solidFill>
                  <a:schemeClr val="tx1">
                    <a:lumMod val="75000"/>
                    <a:lumOff val="25000"/>
                  </a:schemeClr>
                </a:solidFill>
              </a:rPr>
              <a:t>Chicago Transom Partners:</a:t>
            </a:r>
          </a:p>
          <a:p>
            <a:r>
              <a:rPr lang="en-US" sz="2400" b="1">
                <a:solidFill>
                  <a:srgbClr val="002060"/>
                </a:solidFill>
              </a:rPr>
              <a:t>Tim Geske, IT Specialist </a:t>
            </a:r>
          </a:p>
          <a:p>
            <a:endParaRPr lang="en-US" sz="2000">
              <a:solidFill>
                <a:schemeClr val="tx1">
                  <a:lumMod val="75000"/>
                  <a:lumOff val="25000"/>
                </a:schemeClr>
              </a:solidFill>
            </a:endParaRPr>
          </a:p>
        </p:txBody>
      </p:sp>
    </p:spTree>
    <p:extLst>
      <p:ext uri="{BB962C8B-B14F-4D97-AF65-F5344CB8AC3E}">
        <p14:creationId xmlns:p14="http://schemas.microsoft.com/office/powerpoint/2010/main" val="421808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CFD9-9C94-4803-88C4-CE074FFB58DE}"/>
              </a:ext>
            </a:extLst>
          </p:cNvPr>
          <p:cNvSpPr>
            <a:spLocks noGrp="1"/>
          </p:cNvSpPr>
          <p:nvPr>
            <p:ph type="title"/>
          </p:nvPr>
        </p:nvSpPr>
        <p:spPr>
          <a:xfrm>
            <a:off x="2460403" y="518093"/>
            <a:ext cx="8911687" cy="1280890"/>
          </a:xfrm>
        </p:spPr>
        <p:txBody>
          <a:bodyPr>
            <a:normAutofit fontScale="90000"/>
          </a:bodyPr>
          <a:lstStyle/>
          <a:p>
            <a:pPr algn="ctr"/>
            <a:r>
              <a:rPr lang="en-US"/>
              <a:t>IT Security and Encryption </a:t>
            </a:r>
            <a:br>
              <a:rPr lang="en-US"/>
            </a:br>
            <a:r>
              <a:rPr lang="en-US" sz="2700"/>
              <a:t>Tim Geske, IT Specialist</a:t>
            </a:r>
            <a:br>
              <a:rPr lang="en-US" sz="2700"/>
            </a:br>
            <a:r>
              <a:rPr lang="en-US" sz="2700"/>
              <a:t>Chicago Transom Partners</a:t>
            </a:r>
          </a:p>
        </p:txBody>
      </p:sp>
      <p:sp>
        <p:nvSpPr>
          <p:cNvPr id="3" name="Content Placeholder 2">
            <a:extLst>
              <a:ext uri="{FF2B5EF4-FFF2-40B4-BE49-F238E27FC236}">
                <a16:creationId xmlns:a16="http://schemas.microsoft.com/office/drawing/2014/main" id="{2AD82223-203E-4FD5-B432-8AC9A5A09260}"/>
              </a:ext>
            </a:extLst>
          </p:cNvPr>
          <p:cNvSpPr>
            <a:spLocks noGrp="1"/>
          </p:cNvSpPr>
          <p:nvPr>
            <p:ph idx="1"/>
          </p:nvPr>
        </p:nvSpPr>
        <p:spPr/>
        <p:txBody>
          <a:bodyPr vert="horz" lIns="91440" tIns="45720" rIns="91440" bIns="45720" rtlCol="0" anchor="t">
            <a:normAutofit/>
          </a:bodyPr>
          <a:lstStyle/>
          <a:p>
            <a:pPr marL="0" indent="0">
              <a:buNone/>
            </a:pPr>
            <a:r>
              <a:rPr lang="en-US"/>
              <a:t>Email Security</a:t>
            </a:r>
          </a:p>
          <a:p>
            <a:r>
              <a:rPr lang="en-US">
                <a:ea typeface="+mn-lt"/>
                <a:cs typeface="+mn-lt"/>
              </a:rPr>
              <a:t>Email Reputation has big impact on delivery of emails.</a:t>
            </a:r>
          </a:p>
          <a:p>
            <a:pPr lvl="1"/>
            <a:r>
              <a:rPr lang="en-US"/>
              <a:t>SPF, DMARC, DKIM DNS records</a:t>
            </a:r>
          </a:p>
          <a:p>
            <a:pPr lvl="1"/>
            <a:r>
              <a:rPr lang="en-US"/>
              <a:t>Test your domain at </a:t>
            </a:r>
            <a:r>
              <a:rPr lang="en-US">
                <a:ea typeface="+mn-lt"/>
                <a:cs typeface="+mn-lt"/>
                <a:hlinkClick r:id="rId2"/>
              </a:rPr>
              <a:t>https://dnschecker.org/domain-health-checker.php</a:t>
            </a:r>
            <a:endParaRPr lang="en-US"/>
          </a:p>
          <a:p>
            <a:endParaRPr lang="en-US"/>
          </a:p>
          <a:p>
            <a:endParaRPr lang="en-US"/>
          </a:p>
          <a:p>
            <a:pPr marL="0" indent="0">
              <a:buNone/>
            </a:pPr>
            <a:endParaRPr lang="en-US"/>
          </a:p>
          <a:p>
            <a:endParaRPr lang="en-US"/>
          </a:p>
          <a:p>
            <a:endParaRPr lang="en-US"/>
          </a:p>
        </p:txBody>
      </p:sp>
    </p:spTree>
    <p:extLst>
      <p:ext uri="{BB962C8B-B14F-4D97-AF65-F5344CB8AC3E}">
        <p14:creationId xmlns:p14="http://schemas.microsoft.com/office/powerpoint/2010/main" val="3852466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D82223-203E-4FD5-B432-8AC9A5A09260}"/>
              </a:ext>
            </a:extLst>
          </p:cNvPr>
          <p:cNvSpPr>
            <a:spLocks noGrp="1"/>
          </p:cNvSpPr>
          <p:nvPr>
            <p:ph idx="1"/>
          </p:nvPr>
        </p:nvSpPr>
        <p:spPr/>
        <p:txBody>
          <a:bodyPr vert="horz" lIns="91440" tIns="45720" rIns="91440" bIns="45720" rtlCol="0" anchor="t">
            <a:normAutofit/>
          </a:bodyPr>
          <a:lstStyle/>
          <a:p>
            <a:r>
              <a:rPr lang="en-US">
                <a:ea typeface="+mn-lt"/>
                <a:cs typeface="+mn-lt"/>
              </a:rPr>
              <a:t>What is a spoofed email?</a:t>
            </a:r>
          </a:p>
          <a:p>
            <a:endParaRPr lang="en-US"/>
          </a:p>
          <a:p>
            <a:endParaRPr lang="en-US"/>
          </a:p>
          <a:p>
            <a:endParaRPr lang="en-US"/>
          </a:p>
        </p:txBody>
      </p:sp>
      <p:pic>
        <p:nvPicPr>
          <p:cNvPr id="4" name="Picture 4" descr="Graphical user interface, text, email&#10;&#10;Description automatically generated">
            <a:extLst>
              <a:ext uri="{FF2B5EF4-FFF2-40B4-BE49-F238E27FC236}">
                <a16:creationId xmlns:a16="http://schemas.microsoft.com/office/drawing/2014/main" id="{AB8C5A53-A6FA-48F9-B328-F4B874F8B65B}"/>
              </a:ext>
            </a:extLst>
          </p:cNvPr>
          <p:cNvPicPr>
            <a:picLocks noChangeAspect="1"/>
          </p:cNvPicPr>
          <p:nvPr/>
        </p:nvPicPr>
        <p:blipFill>
          <a:blip r:embed="rId2"/>
          <a:stretch>
            <a:fillRect/>
          </a:stretch>
        </p:blipFill>
        <p:spPr>
          <a:xfrm>
            <a:off x="6342474" y="2200536"/>
            <a:ext cx="5678311" cy="4300778"/>
          </a:xfrm>
          <a:prstGeom prst="rect">
            <a:avLst/>
          </a:prstGeom>
        </p:spPr>
      </p:pic>
      <p:sp>
        <p:nvSpPr>
          <p:cNvPr id="10" name="Title 1">
            <a:extLst>
              <a:ext uri="{FF2B5EF4-FFF2-40B4-BE49-F238E27FC236}">
                <a16:creationId xmlns:a16="http://schemas.microsoft.com/office/drawing/2014/main" id="{F5944DF1-78B0-4CAE-9BAE-84679E76A4D8}"/>
              </a:ext>
            </a:extLst>
          </p:cNvPr>
          <p:cNvSpPr txBox="1">
            <a:spLocks/>
          </p:cNvSpPr>
          <p:nvPr/>
        </p:nvSpPr>
        <p:spPr>
          <a:xfrm>
            <a:off x="2460403" y="518093"/>
            <a:ext cx="8911687" cy="1280890"/>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t>IT Security and Encryption </a:t>
            </a:r>
            <a:br>
              <a:rPr lang="en-US"/>
            </a:br>
            <a:r>
              <a:rPr lang="en-US" sz="2700"/>
              <a:t>Tim Geske, IT Specialist</a:t>
            </a:r>
            <a:br>
              <a:rPr lang="en-US" sz="2700"/>
            </a:br>
            <a:r>
              <a:rPr lang="en-US" sz="2700"/>
              <a:t>Chicago Transom Partners</a:t>
            </a:r>
          </a:p>
        </p:txBody>
      </p:sp>
    </p:spTree>
    <p:extLst>
      <p:ext uri="{BB962C8B-B14F-4D97-AF65-F5344CB8AC3E}">
        <p14:creationId xmlns:p14="http://schemas.microsoft.com/office/powerpoint/2010/main" val="1266075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D82223-203E-4FD5-B432-8AC9A5A09260}"/>
              </a:ext>
            </a:extLst>
          </p:cNvPr>
          <p:cNvSpPr>
            <a:spLocks noGrp="1"/>
          </p:cNvSpPr>
          <p:nvPr>
            <p:ph idx="1"/>
          </p:nvPr>
        </p:nvSpPr>
        <p:spPr/>
        <p:txBody>
          <a:bodyPr vert="horz" lIns="91440" tIns="45720" rIns="91440" bIns="45720" rtlCol="0" anchor="t">
            <a:normAutofit/>
          </a:bodyPr>
          <a:lstStyle/>
          <a:p>
            <a:r>
              <a:rPr lang="en-US">
                <a:ea typeface="+mn-lt"/>
                <a:cs typeface="+mn-lt"/>
              </a:rPr>
              <a:t>What is a phishing email?</a:t>
            </a:r>
            <a:endParaRPr lang="en-US"/>
          </a:p>
          <a:p>
            <a:endParaRPr lang="en-US"/>
          </a:p>
          <a:p>
            <a:endParaRPr lang="en-US"/>
          </a:p>
        </p:txBody>
      </p:sp>
      <p:sp>
        <p:nvSpPr>
          <p:cNvPr id="5" name="Title 1">
            <a:extLst>
              <a:ext uri="{FF2B5EF4-FFF2-40B4-BE49-F238E27FC236}">
                <a16:creationId xmlns:a16="http://schemas.microsoft.com/office/drawing/2014/main" id="{1F170F7D-7642-4AAA-81C6-9474AAC2BF7E}"/>
              </a:ext>
            </a:extLst>
          </p:cNvPr>
          <p:cNvSpPr txBox="1">
            <a:spLocks/>
          </p:cNvSpPr>
          <p:nvPr/>
        </p:nvSpPr>
        <p:spPr>
          <a:xfrm>
            <a:off x="2460403" y="518093"/>
            <a:ext cx="8911687" cy="1280890"/>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t>IT Security and Encryption </a:t>
            </a:r>
            <a:br>
              <a:rPr lang="en-US"/>
            </a:br>
            <a:r>
              <a:rPr lang="en-US" sz="2700"/>
              <a:t>Tim Geske, IT Specialist</a:t>
            </a:r>
            <a:br>
              <a:rPr lang="en-US" sz="2700"/>
            </a:br>
            <a:r>
              <a:rPr lang="en-US" sz="2700"/>
              <a:t>Chicago Transom Partners</a:t>
            </a:r>
          </a:p>
        </p:txBody>
      </p:sp>
      <p:pic>
        <p:nvPicPr>
          <p:cNvPr id="9" name="Picture 9" descr="Graphical user interface, text, application&#10;&#10;Description automatically generated">
            <a:extLst>
              <a:ext uri="{FF2B5EF4-FFF2-40B4-BE49-F238E27FC236}">
                <a16:creationId xmlns:a16="http://schemas.microsoft.com/office/drawing/2014/main" id="{3516C0FD-F3CB-46A6-9FD0-096C03E6A517}"/>
              </a:ext>
            </a:extLst>
          </p:cNvPr>
          <p:cNvPicPr>
            <a:picLocks noChangeAspect="1"/>
          </p:cNvPicPr>
          <p:nvPr/>
        </p:nvPicPr>
        <p:blipFill>
          <a:blip r:embed="rId2"/>
          <a:stretch>
            <a:fillRect/>
          </a:stretch>
        </p:blipFill>
        <p:spPr>
          <a:xfrm>
            <a:off x="6699956" y="1966599"/>
            <a:ext cx="4803422" cy="4354728"/>
          </a:xfrm>
          <a:prstGeom prst="rect">
            <a:avLst/>
          </a:prstGeom>
        </p:spPr>
      </p:pic>
    </p:spTree>
    <p:extLst>
      <p:ext uri="{BB962C8B-B14F-4D97-AF65-F5344CB8AC3E}">
        <p14:creationId xmlns:p14="http://schemas.microsoft.com/office/powerpoint/2010/main" val="3565203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D82223-203E-4FD5-B432-8AC9A5A09260}"/>
              </a:ext>
            </a:extLst>
          </p:cNvPr>
          <p:cNvSpPr>
            <a:spLocks noGrp="1"/>
          </p:cNvSpPr>
          <p:nvPr>
            <p:ph idx="1"/>
          </p:nvPr>
        </p:nvSpPr>
        <p:spPr/>
        <p:txBody>
          <a:bodyPr vert="horz" lIns="91440" tIns="45720" rIns="91440" bIns="45720" rtlCol="0" anchor="t">
            <a:normAutofit/>
          </a:bodyPr>
          <a:lstStyle/>
          <a:p>
            <a:r>
              <a:rPr lang="en-US">
                <a:ea typeface="+mn-lt"/>
                <a:cs typeface="+mn-lt"/>
              </a:rPr>
              <a:t>User education/training is most IMPORTANT part</a:t>
            </a:r>
            <a:endParaRPr lang="en-US"/>
          </a:p>
          <a:p>
            <a:r>
              <a:rPr lang="en-US">
                <a:ea typeface="+mn-lt"/>
                <a:cs typeface="+mn-lt"/>
                <a:hlinkClick r:id="rId2"/>
              </a:rPr>
              <a:t>https://phishingquiz.withgoogle.com/</a:t>
            </a:r>
            <a:endParaRPr lang="en-US"/>
          </a:p>
          <a:p>
            <a:endParaRPr lang="en-US"/>
          </a:p>
          <a:p>
            <a:endParaRPr lang="en-US"/>
          </a:p>
          <a:p>
            <a:endParaRPr lang="en-US"/>
          </a:p>
        </p:txBody>
      </p:sp>
      <p:sp>
        <p:nvSpPr>
          <p:cNvPr id="5" name="Title 1">
            <a:extLst>
              <a:ext uri="{FF2B5EF4-FFF2-40B4-BE49-F238E27FC236}">
                <a16:creationId xmlns:a16="http://schemas.microsoft.com/office/drawing/2014/main" id="{1F170F7D-7642-4AAA-81C6-9474AAC2BF7E}"/>
              </a:ext>
            </a:extLst>
          </p:cNvPr>
          <p:cNvSpPr txBox="1">
            <a:spLocks/>
          </p:cNvSpPr>
          <p:nvPr/>
        </p:nvSpPr>
        <p:spPr>
          <a:xfrm>
            <a:off x="2460403" y="518093"/>
            <a:ext cx="8911687" cy="1280890"/>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t>IT Security and Encryption </a:t>
            </a:r>
            <a:br>
              <a:rPr lang="en-US"/>
            </a:br>
            <a:r>
              <a:rPr lang="en-US" sz="2700"/>
              <a:t>Tim Geske, IT Specialist</a:t>
            </a:r>
            <a:br>
              <a:rPr lang="en-US" sz="2700"/>
            </a:br>
            <a:r>
              <a:rPr lang="en-US" sz="2700"/>
              <a:t>Chicago Transom Partners</a:t>
            </a:r>
          </a:p>
        </p:txBody>
      </p:sp>
    </p:spTree>
    <p:extLst>
      <p:ext uri="{BB962C8B-B14F-4D97-AF65-F5344CB8AC3E}">
        <p14:creationId xmlns:p14="http://schemas.microsoft.com/office/powerpoint/2010/main" val="3076123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D82223-203E-4FD5-B432-8AC9A5A09260}"/>
              </a:ext>
            </a:extLst>
          </p:cNvPr>
          <p:cNvSpPr>
            <a:spLocks noGrp="1"/>
          </p:cNvSpPr>
          <p:nvPr>
            <p:ph idx="1"/>
          </p:nvPr>
        </p:nvSpPr>
        <p:spPr/>
        <p:txBody>
          <a:bodyPr vert="horz" lIns="91440" tIns="45720" rIns="91440" bIns="45720" rtlCol="0" anchor="t">
            <a:normAutofit/>
          </a:bodyPr>
          <a:lstStyle/>
          <a:p>
            <a:r>
              <a:rPr lang="en-US">
                <a:ea typeface="+mn-lt"/>
                <a:cs typeface="+mn-lt"/>
              </a:rPr>
              <a:t>Email encryption</a:t>
            </a:r>
            <a:endParaRPr lang="en-US"/>
          </a:p>
          <a:p>
            <a:pPr lvl="1"/>
            <a:r>
              <a:rPr lang="en-US"/>
              <a:t>If you are emailing PII (personal identifible informaiton [SSN, DOB, etc]) YOU are responsible for securing said email (this falls onto sender and not receiver)</a:t>
            </a:r>
          </a:p>
          <a:p>
            <a:pPr lvl="1"/>
            <a:r>
              <a:rPr lang="en-US"/>
              <a:t>Google Workspace</a:t>
            </a:r>
          </a:p>
          <a:p>
            <a:pPr lvl="2"/>
            <a:r>
              <a:rPr lang="en-US"/>
              <a:t>Virtu</a:t>
            </a:r>
          </a:p>
          <a:p>
            <a:pPr lvl="1"/>
            <a:r>
              <a:rPr lang="en-US"/>
              <a:t>Microsoft 365</a:t>
            </a:r>
          </a:p>
          <a:p>
            <a:pPr lvl="2"/>
            <a:r>
              <a:rPr lang="en-US"/>
              <a:t>Native/builtin encryption</a:t>
            </a:r>
          </a:p>
          <a:p>
            <a:pPr lvl="2"/>
            <a:r>
              <a:rPr lang="en-US"/>
              <a:t>Virtu (or others)</a:t>
            </a:r>
          </a:p>
          <a:p>
            <a:pPr lvl="1"/>
            <a:endParaRPr lang="en-US"/>
          </a:p>
          <a:p>
            <a:endParaRPr lang="en-US"/>
          </a:p>
          <a:p>
            <a:endParaRPr lang="en-US"/>
          </a:p>
        </p:txBody>
      </p:sp>
      <p:sp>
        <p:nvSpPr>
          <p:cNvPr id="5" name="Title 1">
            <a:extLst>
              <a:ext uri="{FF2B5EF4-FFF2-40B4-BE49-F238E27FC236}">
                <a16:creationId xmlns:a16="http://schemas.microsoft.com/office/drawing/2014/main" id="{1F170F7D-7642-4AAA-81C6-9474AAC2BF7E}"/>
              </a:ext>
            </a:extLst>
          </p:cNvPr>
          <p:cNvSpPr txBox="1">
            <a:spLocks/>
          </p:cNvSpPr>
          <p:nvPr/>
        </p:nvSpPr>
        <p:spPr>
          <a:xfrm>
            <a:off x="2460403" y="518093"/>
            <a:ext cx="8911687" cy="1280890"/>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t>IT Security and Encryption </a:t>
            </a:r>
            <a:br>
              <a:rPr lang="en-US"/>
            </a:br>
            <a:r>
              <a:rPr lang="en-US" sz="2700"/>
              <a:t>Tim Geske, IT Specialist</a:t>
            </a:r>
            <a:br>
              <a:rPr lang="en-US" sz="2700"/>
            </a:br>
            <a:r>
              <a:rPr lang="en-US" sz="2700"/>
              <a:t>Chicago Transom Partners</a:t>
            </a:r>
          </a:p>
        </p:txBody>
      </p:sp>
    </p:spTree>
    <p:extLst>
      <p:ext uri="{BB962C8B-B14F-4D97-AF65-F5344CB8AC3E}">
        <p14:creationId xmlns:p14="http://schemas.microsoft.com/office/powerpoint/2010/main" val="2322541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4D26-8D27-4D8A-A35E-A7B1429C4FF3}"/>
              </a:ext>
            </a:extLst>
          </p:cNvPr>
          <p:cNvSpPr>
            <a:spLocks noGrp="1"/>
          </p:cNvSpPr>
          <p:nvPr>
            <p:ph type="title"/>
          </p:nvPr>
        </p:nvSpPr>
        <p:spPr/>
        <p:txBody>
          <a:bodyPr/>
          <a:lstStyle/>
          <a:p>
            <a:pPr algn="ctr"/>
            <a:r>
              <a:rPr lang="en-US"/>
              <a:t>IT Security and Encryption </a:t>
            </a:r>
            <a:br>
              <a:rPr lang="en-US"/>
            </a:br>
            <a:r>
              <a:rPr lang="en-US"/>
              <a:t> Q&amp;A</a:t>
            </a:r>
          </a:p>
        </p:txBody>
      </p:sp>
      <p:sp>
        <p:nvSpPr>
          <p:cNvPr id="3" name="Content Placeholder 2">
            <a:extLst>
              <a:ext uri="{FF2B5EF4-FFF2-40B4-BE49-F238E27FC236}">
                <a16:creationId xmlns:a16="http://schemas.microsoft.com/office/drawing/2014/main" id="{84B68545-B164-40F8-8096-CB3E468266E5}"/>
              </a:ext>
            </a:extLst>
          </p:cNvPr>
          <p:cNvSpPr>
            <a:spLocks noGrp="1"/>
          </p:cNvSpPr>
          <p:nvPr>
            <p:ph idx="1"/>
          </p:nvPr>
        </p:nvSpPr>
        <p:spPr/>
        <p:txBody>
          <a:bodyPr/>
          <a:lstStyle/>
          <a:p>
            <a:endParaRPr lang="en-US"/>
          </a:p>
          <a:p>
            <a:endParaRPr lang="en-US"/>
          </a:p>
          <a:p>
            <a:endParaRPr lang="en-US"/>
          </a:p>
          <a:p>
            <a:r>
              <a:rPr lang="en-US"/>
              <a:t>Poll – Virtru </a:t>
            </a:r>
          </a:p>
          <a:p>
            <a:r>
              <a:rPr lang="en-US"/>
              <a:t>Feedback- Challenges – Questions and Comments</a:t>
            </a:r>
          </a:p>
        </p:txBody>
      </p:sp>
    </p:spTree>
    <p:extLst>
      <p:ext uri="{BB962C8B-B14F-4D97-AF65-F5344CB8AC3E}">
        <p14:creationId xmlns:p14="http://schemas.microsoft.com/office/powerpoint/2010/main" val="105498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015E-CAA4-4D1D-8084-2CF27FD34149}"/>
              </a:ext>
            </a:extLst>
          </p:cNvPr>
          <p:cNvSpPr>
            <a:spLocks noGrp="1"/>
          </p:cNvSpPr>
          <p:nvPr>
            <p:ph type="title"/>
          </p:nvPr>
        </p:nvSpPr>
        <p:spPr>
          <a:xfrm>
            <a:off x="2145250" y="157385"/>
            <a:ext cx="8911687" cy="747490"/>
          </a:xfrm>
        </p:spPr>
        <p:txBody>
          <a:bodyPr/>
          <a:lstStyle/>
          <a:p>
            <a:r>
              <a:rPr lang="en-US">
                <a:cs typeface="Calibri Light"/>
              </a:rPr>
              <a:t>Acronyms used for Backgrounds</a:t>
            </a:r>
            <a:endParaRPr lang="en-US"/>
          </a:p>
        </p:txBody>
      </p:sp>
      <p:sp>
        <p:nvSpPr>
          <p:cNvPr id="3" name="Content Placeholder 2">
            <a:extLst>
              <a:ext uri="{FF2B5EF4-FFF2-40B4-BE49-F238E27FC236}">
                <a16:creationId xmlns:a16="http://schemas.microsoft.com/office/drawing/2014/main" id="{7C469088-B623-4CF4-A030-401A07F6CCA1}"/>
              </a:ext>
            </a:extLst>
          </p:cNvPr>
          <p:cNvSpPr>
            <a:spLocks noGrp="1"/>
          </p:cNvSpPr>
          <p:nvPr>
            <p:ph idx="1"/>
          </p:nvPr>
        </p:nvSpPr>
        <p:spPr>
          <a:xfrm>
            <a:off x="3980208" y="1117737"/>
            <a:ext cx="6821142" cy="5453658"/>
          </a:xfrm>
        </p:spPr>
        <p:txBody>
          <a:bodyPr vert="horz" lIns="0" tIns="45720" rIns="0" bIns="45720" rtlCol="0" anchor="t">
            <a:normAutofit/>
          </a:bodyPr>
          <a:lstStyle/>
          <a:p>
            <a:pPr marL="0" indent="0">
              <a:buNone/>
            </a:pPr>
            <a:endParaRPr lang="en-US" sz="3300">
              <a:cs typeface="Calibri" panose="020F0502020204030204"/>
            </a:endParaRPr>
          </a:p>
          <a:p>
            <a:endParaRPr lang="en-US">
              <a:cs typeface="Calibri" panose="020F0502020204030204"/>
            </a:endParaRPr>
          </a:p>
          <a:p>
            <a:pPr marL="0" indent="0">
              <a:buNone/>
            </a:pPr>
            <a:endParaRPr lang="en-US">
              <a:cs typeface="Calibri" panose="020F0502020204030204"/>
            </a:endParaRPr>
          </a:p>
        </p:txBody>
      </p:sp>
      <p:sp>
        <p:nvSpPr>
          <p:cNvPr id="5" name="TextBox 4">
            <a:extLst>
              <a:ext uri="{FF2B5EF4-FFF2-40B4-BE49-F238E27FC236}">
                <a16:creationId xmlns:a16="http://schemas.microsoft.com/office/drawing/2014/main" id="{261C389B-3598-499D-BCF0-0049D46B0CEC}"/>
              </a:ext>
            </a:extLst>
          </p:cNvPr>
          <p:cNvSpPr txBox="1"/>
          <p:nvPr/>
        </p:nvSpPr>
        <p:spPr>
          <a:xfrm>
            <a:off x="1815548" y="904875"/>
            <a:ext cx="10018643" cy="6333529"/>
          </a:xfrm>
          <a:prstGeom prst="rect">
            <a:avLst/>
          </a:prstGeom>
          <a:noFill/>
        </p:spPr>
        <p:txBody>
          <a:bodyPr wrap="square" lIns="91440" tIns="45720" rIns="91440" bIns="45720" anchor="t">
            <a:spAutoFit/>
          </a:bodyPr>
          <a:lstStyle/>
          <a:p>
            <a:pPr marL="285750" marR="0" indent="-285750">
              <a:lnSpc>
                <a:spcPct val="107000"/>
              </a:lnSpc>
              <a:spcBef>
                <a:spcPts val="0"/>
              </a:spcBef>
              <a:spcAft>
                <a:spcPts val="800"/>
              </a:spcAft>
              <a:buFont typeface="Arial" panose="020B0604020202020204" pitchFamily="34" charset="0"/>
              <a:buChar char="•"/>
            </a:pPr>
            <a:r>
              <a:rPr lang="en-US" sz="2400" b="1">
                <a:effectLst/>
                <a:latin typeface="Calibri" panose="020F0502020204030204" pitchFamily="34" charset="0"/>
                <a:ea typeface="Calibri" panose="020F0502020204030204" pitchFamily="34" charset="0"/>
                <a:cs typeface="Times New Roman" panose="02020603050405020304" pitchFamily="18" charset="0"/>
              </a:rPr>
              <a:t>BGC or BC </a:t>
            </a:r>
            <a:r>
              <a:rPr lang="en-US" sz="2400">
                <a:effectLst/>
                <a:latin typeface="Calibri" panose="020F0502020204030204" pitchFamily="34" charset="0"/>
                <a:ea typeface="Calibri" panose="020F0502020204030204" pitchFamily="34" charset="0"/>
                <a:cs typeface="Times New Roman" panose="02020603050405020304" pitchFamily="18" charset="0"/>
              </a:rPr>
              <a:t>– Background check</a:t>
            </a:r>
          </a:p>
          <a:p>
            <a:pPr marL="285750" marR="0" indent="-285750">
              <a:lnSpc>
                <a:spcPct val="107000"/>
              </a:lnSpc>
              <a:spcBef>
                <a:spcPts val="0"/>
              </a:spcBef>
              <a:spcAft>
                <a:spcPts val="800"/>
              </a:spcAft>
              <a:buFont typeface="Arial" panose="020B0604020202020204" pitchFamily="34" charset="0"/>
              <a:buChar char="•"/>
            </a:pPr>
            <a:r>
              <a:rPr lang="en-US" sz="2400" b="1">
                <a:effectLst/>
                <a:latin typeface="Calibri" panose="020F0502020204030204" pitchFamily="34" charset="0"/>
                <a:ea typeface="Calibri" panose="020F0502020204030204" pitchFamily="34" charset="0"/>
                <a:cs typeface="Times New Roman" panose="02020603050405020304" pitchFamily="18" charset="0"/>
              </a:rPr>
              <a:t>TCN</a:t>
            </a:r>
            <a:r>
              <a:rPr lang="en-US" sz="2400">
                <a:effectLst/>
                <a:latin typeface="Calibri" panose="020F0502020204030204" pitchFamily="34" charset="0"/>
                <a:ea typeface="Calibri" panose="020F0502020204030204" pitchFamily="34" charset="0"/>
                <a:cs typeface="Times New Roman" panose="02020603050405020304" pitchFamily="18" charset="0"/>
              </a:rPr>
              <a:t> – Transaction Control Number – Receipt from Biometric Impressions once fingerprints are completed. </a:t>
            </a:r>
          </a:p>
          <a:p>
            <a:pPr marL="285750" marR="0" indent="-285750">
              <a:lnSpc>
                <a:spcPct val="107000"/>
              </a:lnSpc>
              <a:spcBef>
                <a:spcPts val="0"/>
              </a:spcBef>
              <a:spcAft>
                <a:spcPts val="800"/>
              </a:spcAft>
              <a:buFont typeface="Arial" panose="020B0604020202020204" pitchFamily="34" charset="0"/>
              <a:buChar char="•"/>
            </a:pPr>
            <a:r>
              <a:rPr lang="en-US" sz="2400" b="1">
                <a:effectLst/>
                <a:latin typeface="Calibri" panose="020F0502020204030204" pitchFamily="34" charset="0"/>
                <a:ea typeface="Calibri" panose="020F0502020204030204" pitchFamily="34" charset="0"/>
                <a:cs typeface="Times New Roman" panose="02020603050405020304" pitchFamily="18" charset="0"/>
              </a:rPr>
              <a:t>BC Unit </a:t>
            </a:r>
            <a:r>
              <a:rPr lang="en-US" sz="2400" b="1">
                <a:latin typeface="Calibri" panose="020F0502020204030204" pitchFamily="34" charset="0"/>
                <a:ea typeface="Calibri" panose="020F0502020204030204" pitchFamily="34" charset="0"/>
                <a:cs typeface="Times New Roman" panose="02020603050405020304" pitchFamily="18" charset="0"/>
              </a:rPr>
              <a:t>or BCU</a:t>
            </a:r>
            <a:r>
              <a:rPr lang="en-US" sz="2400">
                <a:effectLst/>
                <a:latin typeface="Calibri" panose="020F0502020204030204" pitchFamily="34" charset="0"/>
                <a:ea typeface="Calibri" panose="020F0502020204030204" pitchFamily="34" charset="0"/>
                <a:cs typeface="Times New Roman" panose="02020603050405020304" pitchFamily="18" charset="0"/>
              </a:rPr>
              <a:t>– DCSF Background check Unit </a:t>
            </a:r>
          </a:p>
          <a:p>
            <a:pPr marL="285750" marR="0" indent="-285750">
              <a:lnSpc>
                <a:spcPct val="107000"/>
              </a:lnSpc>
              <a:spcBef>
                <a:spcPts val="0"/>
              </a:spcBef>
              <a:spcAft>
                <a:spcPts val="800"/>
              </a:spcAft>
              <a:buFont typeface="Arial" panose="020B0604020202020204" pitchFamily="34" charset="0"/>
              <a:buChar char="•"/>
            </a:pPr>
            <a:r>
              <a:rPr lang="en-US" sz="2400" b="1">
                <a:effectLst/>
                <a:latin typeface="Calibri" panose="020F0502020204030204" pitchFamily="34" charset="0"/>
                <a:ea typeface="Calibri" panose="020F0502020204030204" pitchFamily="34" charset="0"/>
                <a:cs typeface="Times New Roman" panose="02020603050405020304" pitchFamily="18" charset="0"/>
              </a:rPr>
              <a:t>FP</a:t>
            </a:r>
            <a:r>
              <a:rPr lang="en-US" sz="2400">
                <a:effectLst/>
                <a:latin typeface="Calibri" panose="020F0502020204030204" pitchFamily="34" charset="0"/>
                <a:ea typeface="Calibri" panose="020F0502020204030204" pitchFamily="34" charset="0"/>
                <a:cs typeface="Times New Roman" panose="02020603050405020304" pitchFamily="18" charset="0"/>
              </a:rPr>
              <a:t>- Fingerprints</a:t>
            </a:r>
          </a:p>
          <a:p>
            <a:pPr marL="285750" marR="0" indent="-285750">
              <a:lnSpc>
                <a:spcPct val="107000"/>
              </a:lnSpc>
              <a:spcBef>
                <a:spcPts val="0"/>
              </a:spcBef>
              <a:spcAft>
                <a:spcPts val="800"/>
              </a:spcAft>
              <a:buFont typeface="Arial" panose="020B0604020202020204" pitchFamily="34" charset="0"/>
              <a:buChar char="•"/>
            </a:pPr>
            <a:r>
              <a:rPr lang="en-US" sz="2400" b="1">
                <a:effectLst/>
                <a:latin typeface="Calibri" panose="020F0502020204030204" pitchFamily="34" charset="0"/>
                <a:ea typeface="Calibri" panose="020F0502020204030204" pitchFamily="34" charset="0"/>
                <a:cs typeface="Times New Roman" panose="02020603050405020304" pitchFamily="18" charset="0"/>
              </a:rPr>
              <a:t>DCFS FP Notice Required</a:t>
            </a:r>
            <a:r>
              <a:rPr lang="en-US" sz="2400">
                <a:effectLst/>
                <a:latin typeface="Calibri" panose="020F0502020204030204" pitchFamily="34" charset="0"/>
                <a:ea typeface="Calibri" panose="020F0502020204030204" pitchFamily="34" charset="0"/>
                <a:cs typeface="Times New Roman" panose="02020603050405020304" pitchFamily="18" charset="0"/>
              </a:rPr>
              <a:t>– DCFS Fingerprint Search letter notice requiring fingerprints – Print and take to Biometric Impressions</a:t>
            </a:r>
          </a:p>
          <a:p>
            <a:pPr marL="285750" marR="0" indent="-285750">
              <a:lnSpc>
                <a:spcPct val="107000"/>
              </a:lnSpc>
              <a:spcBef>
                <a:spcPts val="0"/>
              </a:spcBef>
              <a:spcAft>
                <a:spcPts val="800"/>
              </a:spcAft>
              <a:buFont typeface="Arial" panose="020B0604020202020204" pitchFamily="34" charset="0"/>
              <a:buChar char="•"/>
            </a:pPr>
            <a:r>
              <a:rPr lang="en-US" sz="2400" b="1">
                <a:effectLst/>
                <a:latin typeface="Calibri" panose="020F0502020204030204" pitchFamily="34" charset="0"/>
                <a:ea typeface="Calibri" panose="020F0502020204030204" pitchFamily="34" charset="0"/>
                <a:cs typeface="Times New Roman" panose="02020603050405020304" pitchFamily="18" charset="0"/>
              </a:rPr>
              <a:t>DCFS FP Notice Not Required </a:t>
            </a:r>
            <a:r>
              <a:rPr lang="en-US" sz="2400">
                <a:effectLst/>
                <a:latin typeface="Calibri" panose="020F0502020204030204" pitchFamily="34" charset="0"/>
                <a:ea typeface="Calibri" panose="020F0502020204030204" pitchFamily="34" charset="0"/>
                <a:cs typeface="Times New Roman" panose="02020603050405020304" pitchFamily="18" charset="0"/>
              </a:rPr>
              <a:t>– DCFS Fingerprint Search letter notice notifying that 1</a:t>
            </a:r>
            <a:r>
              <a:rPr lang="en-US" sz="2400" baseline="30000">
                <a:effectLst/>
                <a:latin typeface="Calibri" panose="020F0502020204030204" pitchFamily="34" charset="0"/>
                <a:ea typeface="Calibri" panose="020F0502020204030204" pitchFamily="34" charset="0"/>
                <a:cs typeface="Times New Roman" panose="02020603050405020304" pitchFamily="18" charset="0"/>
              </a:rPr>
              <a:t>st</a:t>
            </a:r>
            <a:r>
              <a:rPr lang="en-US" sz="2400">
                <a:effectLst/>
                <a:latin typeface="Calibri" panose="020F0502020204030204" pitchFamily="34" charset="0"/>
                <a:ea typeface="Calibri" panose="020F0502020204030204" pitchFamily="34" charset="0"/>
                <a:cs typeface="Times New Roman" panose="02020603050405020304" pitchFamily="18" charset="0"/>
              </a:rPr>
              <a:t> data base search with Biometric Impression found fingerprints on file. </a:t>
            </a:r>
          </a:p>
          <a:p>
            <a:pPr marL="285750" marR="0" indent="-285750">
              <a:lnSpc>
                <a:spcPct val="107000"/>
              </a:lnSpc>
              <a:spcBef>
                <a:spcPts val="0"/>
              </a:spcBef>
              <a:spcAft>
                <a:spcPts val="800"/>
              </a:spcAft>
              <a:buFont typeface="Arial" panose="020B0604020202020204" pitchFamily="34" charset="0"/>
              <a:buChar char="•"/>
            </a:pPr>
            <a:r>
              <a:rPr lang="en-US" sz="2400" b="1">
                <a:effectLst/>
                <a:latin typeface="Calibri" panose="020F0502020204030204" pitchFamily="34" charset="0"/>
                <a:ea typeface="Calibri" panose="020F0502020204030204" pitchFamily="34" charset="0"/>
                <a:cs typeface="Times New Roman" panose="02020603050405020304" pitchFamily="18" charset="0"/>
              </a:rPr>
              <a:t>Clearance </a:t>
            </a:r>
            <a:r>
              <a:rPr lang="en-US" sz="2400">
                <a:effectLst/>
                <a:latin typeface="Calibri" panose="020F0502020204030204" pitchFamily="34" charset="0"/>
                <a:ea typeface="Calibri" panose="020F0502020204030204" pitchFamily="34" charset="0"/>
                <a:cs typeface="Times New Roman" panose="02020603050405020304" pitchFamily="18" charset="0"/>
              </a:rPr>
              <a:t>– DCFS Background check clearance and date confirmation letter.</a:t>
            </a:r>
          </a:p>
          <a:p>
            <a:pPr marL="285750" marR="0" indent="-285750">
              <a:lnSpc>
                <a:spcPct val="107000"/>
              </a:lnSpc>
              <a:spcBef>
                <a:spcPts val="0"/>
              </a:spcBef>
              <a:spcAft>
                <a:spcPts val="800"/>
              </a:spcAft>
              <a:buFont typeface="Arial" panose="020B0604020202020204" pitchFamily="34" charset="0"/>
              <a:buChar char="•"/>
            </a:pPr>
            <a:r>
              <a:rPr lang="en-US" sz="2400" b="1">
                <a:latin typeface="Calibri"/>
                <a:ea typeface="Calibri" panose="020F0502020204030204" pitchFamily="34" charset="0"/>
                <a:cs typeface="Times New Roman"/>
              </a:rPr>
              <a:t>OOS</a:t>
            </a:r>
            <a:r>
              <a:rPr lang="en-US" sz="2400">
                <a:latin typeface="Calibri"/>
                <a:ea typeface="Calibri" panose="020F0502020204030204" pitchFamily="34" charset="0"/>
                <a:cs typeface="Times New Roman"/>
              </a:rPr>
              <a:t>- Out of State  - OOS form Biometric Impressions is required if applicant is a resident of another state (Not Illinois). </a:t>
            </a:r>
            <a:endParaRPr lang="en-US" sz="2400">
              <a:effectLst/>
              <a:latin typeface="Calibri"/>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6458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75B5-CA3B-4523-904C-A4A2F43967EC}"/>
              </a:ext>
            </a:extLst>
          </p:cNvPr>
          <p:cNvSpPr>
            <a:spLocks noGrp="1"/>
          </p:cNvSpPr>
          <p:nvPr>
            <p:ph type="title"/>
          </p:nvPr>
        </p:nvSpPr>
        <p:spPr>
          <a:xfrm>
            <a:off x="1097281" y="126609"/>
            <a:ext cx="10407332" cy="1153551"/>
          </a:xfrm>
        </p:spPr>
        <p:txBody>
          <a:bodyPr>
            <a:normAutofit/>
          </a:bodyPr>
          <a:lstStyle/>
          <a:p>
            <a:pPr algn="ctr"/>
            <a:r>
              <a:rPr lang="en-US" sz="2000"/>
              <a:t>Illinois CASA BGC Internal Process Flow Chart and DCFS Supplemental Flow Chart </a:t>
            </a:r>
            <a:r>
              <a:rPr lang="en-US" sz="1050"/>
              <a:t>(Will email to BGC contacts and will upload to Illinois CASA website)</a:t>
            </a:r>
          </a:p>
        </p:txBody>
      </p:sp>
      <p:pic>
        <p:nvPicPr>
          <p:cNvPr id="5" name="Content Placeholder 4">
            <a:extLst>
              <a:ext uri="{FF2B5EF4-FFF2-40B4-BE49-F238E27FC236}">
                <a16:creationId xmlns:a16="http://schemas.microsoft.com/office/drawing/2014/main" id="{657A1431-6E9C-4737-A271-027CDE163226}"/>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1000"/>
                    </a14:imgEffect>
                    <a14:imgEffect>
                      <a14:brightnessContrast bright="9000" contrast="-55000"/>
                    </a14:imgEffect>
                  </a14:imgLayer>
                </a14:imgProps>
              </a:ext>
            </a:extLst>
          </a:blip>
          <a:srcRect l="13538" t="15912" r="15610" b="8588"/>
          <a:stretch/>
        </p:blipFill>
        <p:spPr>
          <a:xfrm>
            <a:off x="0" y="681787"/>
            <a:ext cx="12192000" cy="6176214"/>
          </a:xfrm>
        </p:spPr>
      </p:pic>
    </p:spTree>
    <p:extLst>
      <p:ext uri="{BB962C8B-B14F-4D97-AF65-F5344CB8AC3E}">
        <p14:creationId xmlns:p14="http://schemas.microsoft.com/office/powerpoint/2010/main" val="2962369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4" descr="Desk with stethoscope and computer keyboard">
            <a:extLst>
              <a:ext uri="{FF2B5EF4-FFF2-40B4-BE49-F238E27FC236}">
                <a16:creationId xmlns:a16="http://schemas.microsoft.com/office/drawing/2014/main" id="{DBEDF9B4-9D76-455A-B89E-38F324A4F6BA}"/>
              </a:ext>
            </a:extLst>
          </p:cNvPr>
          <p:cNvPicPr>
            <a:picLocks noChangeAspect="1"/>
          </p:cNvPicPr>
          <p:nvPr/>
        </p:nvPicPr>
        <p:blipFill rotWithShape="1">
          <a:blip r:embed="rId2">
            <a:duotone>
              <a:schemeClr val="bg2">
                <a:shade val="45000"/>
                <a:satMod val="135000"/>
              </a:schemeClr>
              <a:prstClr val="white"/>
            </a:duotone>
            <a:alphaModFix amt="25000"/>
          </a:blip>
          <a:srcRect t="604" r="-1" b="15104"/>
          <a:stretch/>
        </p:blipFill>
        <p:spPr>
          <a:xfrm>
            <a:off x="20" y="1"/>
            <a:ext cx="12188932" cy="6858000"/>
          </a:xfrm>
          <a:prstGeom prst="rect">
            <a:avLst/>
          </a:prstGeom>
        </p:spPr>
      </p:pic>
      <p:sp>
        <p:nvSpPr>
          <p:cNvPr id="2" name="Title 1">
            <a:extLst>
              <a:ext uri="{FF2B5EF4-FFF2-40B4-BE49-F238E27FC236}">
                <a16:creationId xmlns:a16="http://schemas.microsoft.com/office/drawing/2014/main" id="{1D2E015E-CAA4-4D1D-8084-2CF27FD34149}"/>
              </a:ext>
            </a:extLst>
          </p:cNvPr>
          <p:cNvSpPr>
            <a:spLocks noGrp="1"/>
          </p:cNvSpPr>
          <p:nvPr>
            <p:ph type="title"/>
          </p:nvPr>
        </p:nvSpPr>
        <p:spPr/>
        <p:txBody>
          <a:bodyPr>
            <a:normAutofit/>
          </a:bodyPr>
          <a:lstStyle/>
          <a:p>
            <a:r>
              <a:rPr lang="en-US"/>
              <a:t>BGC – Reminders </a:t>
            </a:r>
          </a:p>
        </p:txBody>
      </p:sp>
      <p:sp>
        <p:nvSpPr>
          <p:cNvPr id="22" name="Content Placeholder 2">
            <a:extLst>
              <a:ext uri="{FF2B5EF4-FFF2-40B4-BE49-F238E27FC236}">
                <a16:creationId xmlns:a16="http://schemas.microsoft.com/office/drawing/2014/main" id="{7C469088-B623-4CF4-A030-401A07F6CCA1}"/>
              </a:ext>
            </a:extLst>
          </p:cNvPr>
          <p:cNvSpPr>
            <a:spLocks noGrp="1"/>
          </p:cNvSpPr>
          <p:nvPr>
            <p:ph idx="1"/>
          </p:nvPr>
        </p:nvSpPr>
        <p:spPr/>
        <p:txBody>
          <a:bodyPr>
            <a:normAutofit lnSpcReduction="10000"/>
          </a:bodyPr>
          <a:lstStyle/>
          <a:p>
            <a:r>
              <a:rPr lang="en-US" b="1"/>
              <a:t>Monthly Inactive list- </a:t>
            </a:r>
            <a:r>
              <a:rPr lang="en-US"/>
              <a:t>Please continue to check for monthly inactive volunteer, board members, and staff. Send monthly reports and lists to </a:t>
            </a:r>
            <a:r>
              <a:rPr lang="en-US">
                <a:hlinkClick r:id="rId3"/>
              </a:rPr>
              <a:t>grants@Illinoiscasa.org</a:t>
            </a:r>
            <a:r>
              <a:rPr lang="en-US"/>
              <a:t>. If your program does not have any new inactive volunteers, please email stating </a:t>
            </a:r>
            <a:r>
              <a:rPr lang="en-US" i="1" u="sng"/>
              <a:t>there is no new inactive applicants for that month. </a:t>
            </a:r>
          </a:p>
          <a:p>
            <a:r>
              <a:rPr lang="en-US" b="1"/>
              <a:t>CFS 718-C submittals - </a:t>
            </a:r>
            <a:r>
              <a:rPr lang="en-US" i="1" u="sng"/>
              <a:t>Please send CFS 718-C forms in individual emails not in a group.</a:t>
            </a:r>
            <a:r>
              <a:rPr lang="en-US"/>
              <a:t> If we need to return any of the forms for revisions, we prefer responding to the one inquiry rather than break out items from a group submittal. If the CFS 718 is a revised copy in response to a DCFS notice, please indicate this in the email submission. </a:t>
            </a:r>
          </a:p>
          <a:p>
            <a:r>
              <a:rPr lang="en-US" b="1"/>
              <a:t>Indicate Type of BGC </a:t>
            </a:r>
            <a:r>
              <a:rPr lang="en-US"/>
              <a:t>–  </a:t>
            </a:r>
            <a:r>
              <a:rPr lang="en-US" i="1" u="sng"/>
              <a:t>Staff, Volunteer, Board Member </a:t>
            </a:r>
            <a:r>
              <a:rPr lang="en-US"/>
              <a:t>– Please list the type of BGC application when sending the CFS 718-C form. Add this to the Subject or message of the email. </a:t>
            </a:r>
          </a:p>
          <a:p>
            <a:endParaRPr lang="en-US"/>
          </a:p>
          <a:p>
            <a:endParaRPr lang="en-US"/>
          </a:p>
          <a:p>
            <a:endParaRPr lang="en-US"/>
          </a:p>
          <a:p>
            <a:endParaRPr lang="en-US"/>
          </a:p>
        </p:txBody>
      </p:sp>
    </p:spTree>
    <p:extLst>
      <p:ext uri="{BB962C8B-B14F-4D97-AF65-F5344CB8AC3E}">
        <p14:creationId xmlns:p14="http://schemas.microsoft.com/office/powerpoint/2010/main" val="4007476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2AA67-842C-4A43-93F3-A5BD01951236}"/>
              </a:ext>
            </a:extLst>
          </p:cNvPr>
          <p:cNvSpPr>
            <a:spLocks noGrp="1"/>
          </p:cNvSpPr>
          <p:nvPr>
            <p:ph type="title"/>
          </p:nvPr>
        </p:nvSpPr>
        <p:spPr/>
        <p:txBody>
          <a:bodyPr/>
          <a:lstStyle/>
          <a:p>
            <a:r>
              <a:rPr lang="en-US"/>
              <a:t>BGC – Reminders </a:t>
            </a:r>
          </a:p>
        </p:txBody>
      </p:sp>
      <p:sp>
        <p:nvSpPr>
          <p:cNvPr id="3" name="Content Placeholder 2">
            <a:extLst>
              <a:ext uri="{FF2B5EF4-FFF2-40B4-BE49-F238E27FC236}">
                <a16:creationId xmlns:a16="http://schemas.microsoft.com/office/drawing/2014/main" id="{3CB8FFA9-001C-4873-86A1-6A69D69CFC9E}"/>
              </a:ext>
            </a:extLst>
          </p:cNvPr>
          <p:cNvSpPr>
            <a:spLocks noGrp="1"/>
          </p:cNvSpPr>
          <p:nvPr>
            <p:ph idx="1"/>
          </p:nvPr>
        </p:nvSpPr>
        <p:spPr/>
        <p:txBody>
          <a:bodyPr vert="horz" lIns="0" tIns="45720" rIns="0" bIns="45720" rtlCol="0" anchor="t">
            <a:normAutofit fontScale="85000" lnSpcReduction="10000"/>
          </a:bodyPr>
          <a:lstStyle/>
          <a:p>
            <a:r>
              <a:rPr lang="en-US" sz="2000" b="1"/>
              <a:t>TCN Receipts- </a:t>
            </a:r>
            <a:r>
              <a:rPr lang="en-US" sz="2000"/>
              <a:t>Please make sure BGC applicants return the TCN to you after completing the Fingerprints. The TCN receipt number is a tracking number</a:t>
            </a:r>
            <a:r>
              <a:rPr lang="en-US"/>
              <a:t>,</a:t>
            </a:r>
            <a:r>
              <a:rPr lang="en-US" sz="2000"/>
              <a:t> and the date is the date the applicant completed biometric fingerprints. </a:t>
            </a:r>
          </a:p>
          <a:p>
            <a:r>
              <a:rPr lang="en-US" sz="2000"/>
              <a:t>If the TCN is in response to a Reprint notice, please indicate ‘</a:t>
            </a:r>
            <a:r>
              <a:rPr lang="en-US" sz="2000" b="1"/>
              <a:t>TCN Receipt Reprint’ </a:t>
            </a:r>
            <a:r>
              <a:rPr lang="en-US" sz="2000"/>
              <a:t>when you email the receipt.</a:t>
            </a:r>
            <a:r>
              <a:rPr lang="en-US"/>
              <a:t> </a:t>
            </a:r>
            <a:endParaRPr lang="en-US" sz="2000"/>
          </a:p>
          <a:p>
            <a:r>
              <a:rPr lang="en-US" sz="2000" b="1"/>
              <a:t>Please add the TCN number </a:t>
            </a:r>
            <a:r>
              <a:rPr lang="en-US" sz="2000"/>
              <a:t>and completion date to the subject of the email or in the email message. This information is copied and pasted to the Illinois CASA tracking sheet and Optima.</a:t>
            </a:r>
            <a:r>
              <a:rPr lang="en-US"/>
              <a:t> </a:t>
            </a:r>
            <a:endParaRPr lang="en-US" sz="2000">
              <a:cs typeface="Calibri"/>
            </a:endParaRPr>
          </a:p>
          <a:p>
            <a:r>
              <a:rPr lang="en-US" sz="2000"/>
              <a:t>The </a:t>
            </a:r>
            <a:r>
              <a:rPr lang="en-US"/>
              <a:t>DCFS </a:t>
            </a:r>
            <a:r>
              <a:rPr lang="en-US" sz="2000"/>
              <a:t>background check unit </a:t>
            </a:r>
            <a:r>
              <a:rPr lang="en-US" sz="2000" i="1" u="sng"/>
              <a:t>will not</a:t>
            </a:r>
            <a:r>
              <a:rPr lang="en-US" sz="2000" i="1"/>
              <a:t> </a:t>
            </a:r>
            <a:r>
              <a:rPr lang="en-US" sz="2000"/>
              <a:t>run a Fingerprint tracking search if there is no TCN number. They will not run a search with only an applicant name. They require a TCN number for follow up and tracking requests.</a:t>
            </a:r>
            <a:r>
              <a:rPr lang="en-US"/>
              <a:t> </a:t>
            </a:r>
            <a:endParaRPr lang="en-US" sz="2000">
              <a:cs typeface="Calibri"/>
            </a:endParaRPr>
          </a:p>
          <a:p>
            <a:r>
              <a:rPr lang="en-US" sz="2000" b="1">
                <a:highlight>
                  <a:srgbClr val="FFFF00"/>
                </a:highlight>
              </a:rPr>
              <a:t>Our goal is to have the applicants return a TCN receipt within a week of your program receiving the FP search notice (Ideal time frame).</a:t>
            </a:r>
            <a:endParaRPr lang="en-US" b="1"/>
          </a:p>
        </p:txBody>
      </p:sp>
    </p:spTree>
    <p:extLst>
      <p:ext uri="{BB962C8B-B14F-4D97-AF65-F5344CB8AC3E}">
        <p14:creationId xmlns:p14="http://schemas.microsoft.com/office/powerpoint/2010/main" val="188241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CEF40-64A3-4345-BBAB-BD058A39B690}"/>
              </a:ext>
            </a:extLst>
          </p:cNvPr>
          <p:cNvSpPr>
            <a:spLocks noGrp="1"/>
          </p:cNvSpPr>
          <p:nvPr>
            <p:ph type="title"/>
          </p:nvPr>
        </p:nvSpPr>
        <p:spPr>
          <a:xfrm>
            <a:off x="1709530" y="265043"/>
            <a:ext cx="8874713" cy="1823309"/>
          </a:xfrm>
        </p:spPr>
        <p:txBody>
          <a:bodyPr>
            <a:normAutofit/>
          </a:bodyPr>
          <a:lstStyle/>
          <a:p>
            <a:r>
              <a:rPr lang="en-US"/>
              <a:t>BGC - Reminders</a:t>
            </a:r>
          </a:p>
        </p:txBody>
      </p:sp>
      <p:sp>
        <p:nvSpPr>
          <p:cNvPr id="3" name="Content Placeholder 2">
            <a:extLst>
              <a:ext uri="{FF2B5EF4-FFF2-40B4-BE49-F238E27FC236}">
                <a16:creationId xmlns:a16="http://schemas.microsoft.com/office/drawing/2014/main" id="{37DD15DA-5327-4910-A6F5-36612219F5C8}"/>
              </a:ext>
            </a:extLst>
          </p:cNvPr>
          <p:cNvSpPr>
            <a:spLocks noGrp="1"/>
          </p:cNvSpPr>
          <p:nvPr>
            <p:ph idx="1"/>
          </p:nvPr>
        </p:nvSpPr>
        <p:spPr>
          <a:xfrm>
            <a:off x="1607757" y="1046922"/>
            <a:ext cx="9271760" cy="5420139"/>
          </a:xfrm>
        </p:spPr>
        <p:txBody>
          <a:bodyPr vert="horz" lIns="0" tIns="45720" rIns="0" bIns="45720" rtlCol="0" anchor="t">
            <a:noAutofit/>
          </a:bodyPr>
          <a:lstStyle/>
          <a:p>
            <a:r>
              <a:rPr lang="en-US" sz="1600" b="1">
                <a:solidFill>
                  <a:schemeClr val="tx1"/>
                </a:solidFill>
              </a:rPr>
              <a:t>Labels and email Subject</a:t>
            </a:r>
            <a:r>
              <a:rPr lang="en-US" sz="1600">
                <a:solidFill>
                  <a:schemeClr val="tx1"/>
                </a:solidFill>
              </a:rPr>
              <a:t>- Please use the recommended labeling/naming convention for emails and documents. This helps us process the BGC items quickly. Please add the applicant or type of inquiry label in the email subject line for better email tracking. </a:t>
            </a:r>
          </a:p>
          <a:p>
            <a:r>
              <a:rPr lang="en-US" sz="1600" b="1">
                <a:solidFill>
                  <a:schemeClr val="tx1"/>
                </a:solidFill>
              </a:rPr>
              <a:t>CFS 718-C Checklist </a:t>
            </a:r>
            <a:r>
              <a:rPr lang="en-US" sz="1600">
                <a:solidFill>
                  <a:schemeClr val="tx1"/>
                </a:solidFill>
              </a:rPr>
              <a:t>– We ask that all programs check each CFS 718-C form for missing, illegible, or needed revisions. We have provided a CFS 718-C check list to all BGC programs. This is also found on the Illinois CASA website under Training/Background Check. </a:t>
            </a:r>
          </a:p>
          <a:p>
            <a:r>
              <a:rPr lang="en-US" sz="1600">
                <a:solidFill>
                  <a:schemeClr val="tx1"/>
                </a:solidFill>
              </a:rPr>
              <a:t>We want to avoid DCFS revision notices or returned forms. These steps add time to the BGC processing. </a:t>
            </a:r>
          </a:p>
          <a:p>
            <a:r>
              <a:rPr lang="en-US" sz="1600">
                <a:solidFill>
                  <a:schemeClr val="tx1"/>
                </a:solidFill>
              </a:rPr>
              <a:t>Check that </a:t>
            </a:r>
            <a:r>
              <a:rPr lang="en-US" sz="1600" b="1" u="sng">
                <a:solidFill>
                  <a:schemeClr val="tx1"/>
                </a:solidFill>
              </a:rPr>
              <a:t>legal names</a:t>
            </a:r>
            <a:r>
              <a:rPr lang="en-US" sz="1600" b="1">
                <a:solidFill>
                  <a:schemeClr val="tx1"/>
                </a:solidFill>
              </a:rPr>
              <a:t> </a:t>
            </a:r>
            <a:r>
              <a:rPr lang="en-US" sz="1600">
                <a:solidFill>
                  <a:schemeClr val="tx1"/>
                </a:solidFill>
              </a:rPr>
              <a:t>are used on the CFS 718-C forms. If the document label or form is a nickname (not the legal name), the BGC application will be prolonged, and an identity verification will be requested by DCFS. </a:t>
            </a:r>
            <a:endParaRPr lang="en-US" sz="1600">
              <a:solidFill>
                <a:schemeClr val="tx1"/>
              </a:solidFill>
              <a:cs typeface="Calibri"/>
            </a:endParaRPr>
          </a:p>
          <a:p>
            <a:r>
              <a:rPr lang="en-US" sz="1600">
                <a:solidFill>
                  <a:schemeClr val="tx1"/>
                </a:solidFill>
              </a:rPr>
              <a:t>Please make sure you are using the applicant's full legal name for submittals, inquiries, tracking, and document labels.  Accurate and correct spelling of applicant’s name also impacts background check processing and tracking.</a:t>
            </a:r>
            <a:endParaRPr lang="en-US" sz="1600">
              <a:solidFill>
                <a:schemeClr val="tx1"/>
              </a:solidFill>
              <a:cs typeface="Calibri"/>
            </a:endParaRPr>
          </a:p>
          <a:p>
            <a:r>
              <a:rPr lang="en-US" sz="1600">
                <a:solidFill>
                  <a:schemeClr val="tx1"/>
                </a:solidFill>
              </a:rPr>
              <a:t>Make sure the applicants are signing the CFS 718-C form and not initialing. </a:t>
            </a:r>
            <a:r>
              <a:rPr lang="en-US" sz="1600" b="1" u="sng">
                <a:solidFill>
                  <a:schemeClr val="tx1"/>
                </a:solidFill>
              </a:rPr>
              <a:t>No e-signatures</a:t>
            </a:r>
            <a:r>
              <a:rPr lang="en-US" sz="1600" u="sng">
                <a:solidFill>
                  <a:schemeClr val="tx1"/>
                </a:solidFill>
              </a:rPr>
              <a:t> </a:t>
            </a:r>
            <a:r>
              <a:rPr lang="en-US" sz="1600" b="1" u="sng">
                <a:solidFill>
                  <a:schemeClr val="tx1"/>
                </a:solidFill>
              </a:rPr>
              <a:t>are currently accepted by DCFS. </a:t>
            </a:r>
          </a:p>
        </p:txBody>
      </p:sp>
    </p:spTree>
    <p:extLst>
      <p:ext uri="{BB962C8B-B14F-4D97-AF65-F5344CB8AC3E}">
        <p14:creationId xmlns:p14="http://schemas.microsoft.com/office/powerpoint/2010/main" val="58299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0A1D-FAE2-4511-B2E4-C4F1AEBCADD8}"/>
              </a:ext>
            </a:extLst>
          </p:cNvPr>
          <p:cNvSpPr>
            <a:spLocks noGrp="1"/>
          </p:cNvSpPr>
          <p:nvPr>
            <p:ph type="title"/>
          </p:nvPr>
        </p:nvSpPr>
        <p:spPr>
          <a:xfrm>
            <a:off x="2054087" y="424070"/>
            <a:ext cx="9581320" cy="804515"/>
          </a:xfrm>
        </p:spPr>
        <p:txBody>
          <a:bodyPr vert="horz" lIns="91440" tIns="45720" rIns="91440" bIns="45720" rtlCol="0" anchor="b">
            <a:normAutofit fontScale="90000"/>
          </a:bodyPr>
          <a:lstStyle/>
          <a:p>
            <a:r>
              <a:rPr lang="en-US" sz="5500" spc="-100"/>
              <a:t>Email and Document Labels</a:t>
            </a:r>
          </a:p>
        </p:txBody>
      </p:sp>
      <p:pic>
        <p:nvPicPr>
          <p:cNvPr id="2050" name="Picture 1">
            <a:extLst>
              <a:ext uri="{FF2B5EF4-FFF2-40B4-BE49-F238E27FC236}">
                <a16:creationId xmlns:a16="http://schemas.microsoft.com/office/drawing/2014/main" id="{3E247CF3-EEC7-4334-8B7F-A45186CECA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51652" y="1228585"/>
            <a:ext cx="9183755" cy="53857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04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380F-A1A4-442E-B2AC-748358D7A73B}"/>
              </a:ext>
            </a:extLst>
          </p:cNvPr>
          <p:cNvSpPr>
            <a:spLocks noGrp="1"/>
          </p:cNvSpPr>
          <p:nvPr>
            <p:ph type="title"/>
          </p:nvPr>
        </p:nvSpPr>
        <p:spPr/>
        <p:txBody>
          <a:bodyPr/>
          <a:lstStyle/>
          <a:p>
            <a:r>
              <a:rPr lang="en-US"/>
              <a:t>BGC Process and Response Time </a:t>
            </a:r>
          </a:p>
        </p:txBody>
      </p:sp>
      <p:sp>
        <p:nvSpPr>
          <p:cNvPr id="3" name="Content Placeholder 2">
            <a:extLst>
              <a:ext uri="{FF2B5EF4-FFF2-40B4-BE49-F238E27FC236}">
                <a16:creationId xmlns:a16="http://schemas.microsoft.com/office/drawing/2014/main" id="{8C227DAE-72D9-435B-8655-181F0359B446}"/>
              </a:ext>
            </a:extLst>
          </p:cNvPr>
          <p:cNvSpPr>
            <a:spLocks noGrp="1"/>
          </p:cNvSpPr>
          <p:nvPr>
            <p:ph idx="1"/>
          </p:nvPr>
        </p:nvSpPr>
        <p:spPr>
          <a:xfrm>
            <a:off x="2425148" y="1590261"/>
            <a:ext cx="9079464" cy="5267739"/>
          </a:xfrm>
        </p:spPr>
        <p:txBody>
          <a:bodyPr vert="horz" lIns="91440" tIns="45720" rIns="91440" bIns="45720" rtlCol="0" anchor="t">
            <a:normAutofit fontScale="92500"/>
          </a:bodyPr>
          <a:lstStyle/>
          <a:p>
            <a:endParaRPr lang="en-US"/>
          </a:p>
          <a:p>
            <a:r>
              <a:rPr lang="en-US"/>
              <a:t>We ask for your patience as we work through email inquiries. Illinois CASA BGC personnel will work through email inquiries and will respond typically within 1 week after an item is processed. </a:t>
            </a:r>
            <a:r>
              <a:rPr lang="en-US" sz="1500"/>
              <a:t>(Keep in mind that there might be a backlog at times and response time from Illinois CASA could be up to 2 weeks.)</a:t>
            </a:r>
          </a:p>
          <a:p>
            <a:pPr marL="0" indent="0">
              <a:buNone/>
            </a:pPr>
            <a:endParaRPr lang="en-US"/>
          </a:p>
          <a:p>
            <a:r>
              <a:rPr lang="en-US"/>
              <a:t>The encryption steps have added time to the BGC processing, both for DCFS and Illinois CASA. We ask for your patience and understanding as we work through our own backlog and address status requests for items pending over a month. </a:t>
            </a:r>
          </a:p>
          <a:p>
            <a:endParaRPr lang="en-US"/>
          </a:p>
          <a:p>
            <a:r>
              <a:rPr lang="en-US"/>
              <a:t>If there longer response time or a backlog, either for Illinois CASA or DCSF, we will email updates to the Background check contact distribution list. </a:t>
            </a:r>
          </a:p>
          <a:p>
            <a:pPr marL="0" indent="0">
              <a:buNone/>
            </a:pPr>
            <a:endParaRPr lang="en-US"/>
          </a:p>
          <a:p>
            <a:r>
              <a:rPr lang="en-US"/>
              <a:t>Please email </a:t>
            </a:r>
            <a:r>
              <a:rPr lang="en-US">
                <a:hlinkClick r:id="rId2"/>
              </a:rPr>
              <a:t>grants@illinoiscasa.org</a:t>
            </a:r>
            <a:r>
              <a:rPr lang="en-US"/>
              <a:t> for requests to change/or add BGC contacts for the Program Contact list and/or BGC email distribution list.  You may specify who is the main contact and if anyone should be copied in communication.</a:t>
            </a:r>
          </a:p>
          <a:p>
            <a:endParaRPr lang="en-US"/>
          </a:p>
          <a:p>
            <a:pPr marL="0" indent="0">
              <a:buNone/>
            </a:pPr>
            <a:endParaRPr lang="en-US"/>
          </a:p>
        </p:txBody>
      </p:sp>
    </p:spTree>
    <p:extLst>
      <p:ext uri="{BB962C8B-B14F-4D97-AF65-F5344CB8AC3E}">
        <p14:creationId xmlns:p14="http://schemas.microsoft.com/office/powerpoint/2010/main" val="221095235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0</TotalTime>
  <Words>2007</Words>
  <Application>Microsoft Office PowerPoint</Application>
  <PresentationFormat>Widescreen</PresentationFormat>
  <Paragraphs>143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3</vt:lpstr>
      <vt:lpstr>Wisp</vt:lpstr>
      <vt:lpstr>Background Check Training and Updates – Q&amp;A  IT Security Information Training – Q&amp;A   Date: June 17th  2021 12pm </vt:lpstr>
      <vt:lpstr>Introductions</vt:lpstr>
      <vt:lpstr>Acronyms used for Backgrounds</vt:lpstr>
      <vt:lpstr>Illinois CASA BGC Internal Process Flow Chart and DCFS Supplemental Flow Chart (Will email to BGC contacts and will upload to Illinois CASA website)</vt:lpstr>
      <vt:lpstr>BGC – Reminders </vt:lpstr>
      <vt:lpstr>BGC – Reminders </vt:lpstr>
      <vt:lpstr>BGC - Reminders</vt:lpstr>
      <vt:lpstr>Email and Document Labels</vt:lpstr>
      <vt:lpstr>BGC Process and Response Time </vt:lpstr>
      <vt:lpstr>‘Status Request’: Submittals and tracking questions</vt:lpstr>
      <vt:lpstr>Update: Out of State Residence BGC – OOS- FP Biometric Impression Form</vt:lpstr>
      <vt:lpstr>DCFS Expiration Rules </vt:lpstr>
      <vt:lpstr>‘Expired’ CFS 718-C forms and submittals</vt:lpstr>
      <vt:lpstr>2 Year BGC Expiration – ‘Clearance Renewals’</vt:lpstr>
      <vt:lpstr>Missing Background Check Optima Report </vt:lpstr>
      <vt:lpstr>4/8/21 Slide Network Call </vt:lpstr>
      <vt:lpstr>CFS 718-C Checklist and BGC Training Material </vt:lpstr>
      <vt:lpstr>Final Reminders</vt:lpstr>
      <vt:lpstr>Background Check  - Q&amp;A</vt:lpstr>
      <vt:lpstr>IT Security and Encryption  Tim Geske, IT Specialist Chicago Transom Partners</vt:lpstr>
      <vt:lpstr>PowerPoint Presentation</vt:lpstr>
      <vt:lpstr>PowerPoint Presentation</vt:lpstr>
      <vt:lpstr>PowerPoint Presentation</vt:lpstr>
      <vt:lpstr>PowerPoint Presentation</vt:lpstr>
      <vt:lpstr>IT Security and Encryption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Check Training and Updates – Q&amp;A  IT Security Information Training – Q&amp;A</dc:title>
  <dc:creator>Adela Gonzalez</dc:creator>
  <cp:lastModifiedBy>Beatriz Valdez</cp:lastModifiedBy>
  <cp:revision>1</cp:revision>
  <dcterms:created xsi:type="dcterms:W3CDTF">2021-04-21T21:52:29Z</dcterms:created>
  <dcterms:modified xsi:type="dcterms:W3CDTF">2021-06-17T21:42:32Z</dcterms:modified>
</cp:coreProperties>
</file>